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Lato" panose="020F0502020204030203" pitchFamily="34" charset="77"/>
      <p:regular r:id="rId38"/>
      <p:bold r:id="rId39"/>
      <p:italic r:id="rId40"/>
      <p:boldItalic r:id="rId41"/>
    </p:embeddedFont>
    <p:embeddedFont>
      <p:font typeface="Montserrat" pitchFamily="2" charset="77"/>
      <p:regular r:id="rId42"/>
      <p:bold r:id="rId43"/>
      <p:italic r:id="rId44"/>
      <p:boldItalic r:id="rId45"/>
    </p:embeddedFont>
    <p:embeddedFont>
      <p:font typeface="Montserrat Medium" pitchFamily="2" charset="77"/>
      <p:regular r:id="rId46"/>
      <p:bold r:id="rId47"/>
      <p:italic r:id="rId48"/>
      <p:boldItalic r:id="rId49"/>
    </p:embeddedFont>
    <p:embeddedFont>
      <p:font typeface="Nunito" pitchFamily="2" charset="77"/>
      <p:regular r:id="rId50"/>
      <p:bold r:id="rId51"/>
      <p:italic r:id="rId52"/>
      <p:boldItalic r:id="rId53"/>
    </p:embeddedFont>
    <p:embeddedFont>
      <p:font typeface="Quattrocento Sans" panose="020B0502050000020003" pitchFamily="34" charset="0"/>
      <p:regular r:id="rId54"/>
      <p:bold r:id="rId55"/>
      <p:italic r:id="rId56"/>
      <p:boldItalic r:id="rId57"/>
    </p:embeddedFont>
    <p:embeddedFont>
      <p:font typeface="Roboto" pitchFamily="2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JFQ7cFKlv12k7xJTLC7dXw==" hashData="k901aIFjPlxWM0pJ4HcAYQYsM5pVY+626FnnHZ8m9flmOskHrUZRb9gK4lEeKbTL5t24vNREc8XYX6S7MuwEOQ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F91DA5-BE9E-4F98-9ABF-037B52BD7EBD}">
  <a:tblStyle styleId="{EFF91DA5-BE9E-4F98-9ABF-037B52BD7EB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24"/>
  </p:normalViewPr>
  <p:slideViewPr>
    <p:cSldViewPr snapToGrid="0">
      <p:cViewPr varScale="1">
        <p:scale>
          <a:sx n="135" d="100"/>
          <a:sy n="135" d="100"/>
        </p:scale>
        <p:origin x="53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4f13c1c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4f13c1c28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44f13c1c28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6abcb824f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76abcb824f_0_3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02" name="Google Shape;302;g76abcb824f_0_3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6abcb824f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76abcb824f_0_3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16" name="Google Shape;316;g76abcb824f_0_3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6abcb824f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76abcb824f_0_8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6" name="Google Shape;336;g76abcb824f_0_8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6abcb824f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76abcb824f_0_8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42" name="Google Shape;342;g76abcb824f_0_8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6abcb824f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76abcb824f_0_8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51" name="Google Shape;351;g76abcb824f_0_8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6abcb824f_0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76abcb824f_0_8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59" name="Google Shape;359;g76abcb824f_0_8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6abcb824f_0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76abcb824f_0_9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68" name="Google Shape;368;g76abcb824f_0_9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6abcb824f_0_1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76abcb824f_0_14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6" name="Google Shape;376;g76abcb824f_0_14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6abcb824f_0_9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g76abcb824f_0_9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07" name="Google Shape;407;g76abcb824f_0_9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6abcb824f_0_1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76abcb824f_0_19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13" name="Google Shape;413;g76abcb824f_0_19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6abcb824f_0_8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6abcb824f_0_89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76abcb824f_0_89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6abcb824f_0_6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76abcb824f_0_60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g76abcb824f_0_60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6abcb824f_0_5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g76abcb824f_0_552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2" name="Google Shape;452;g76abcb824f_0_552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571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GB" sz="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Microsoft Corporation. All rights reserved. MICROSOFT MAKES NO WARRANTIES, EXPRESS, IMPLIED OR STATUTORY, AS TO THE INFORMATION IN THIS PRESENTATION.</a:t>
            </a:r>
            <a:endParaRPr/>
          </a:p>
        </p:txBody>
      </p:sp>
      <p:sp>
        <p:nvSpPr>
          <p:cNvPr id="453" name="Google Shape;453;g76abcb824f_0_5524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10/11/2018 9:35 AM</a:t>
            </a:r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4" name="Google Shape;454;g76abcb824f_0_55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21</a:t>
            </a:fld>
            <a:endParaRPr sz="1200" b="0" i="0" u="none" strike="noStrike" cap="none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55" name="Google Shape;455;g76abcb824f_0_55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6abcb824f_0_6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6abcb824f_0_65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0" name="Google Shape;500;g76abcb824f_0_65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76abcb824f_0_8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76abcb824f_0_8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9" name="Google Shape;519;g76abcb824f_0_8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6abcb824f_0_7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76abcb824f_0_70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5" name="Google Shape;535;g76abcb824f_0_70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6abcb824f_0_7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6abcb824f_0_7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2" name="Google Shape;542;g76abcb824f_0_74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6abcb824f_0_1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76abcb824f_0_14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581" name="Google Shape;581;g76abcb824f_0_14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76abcb824f_0_4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9" name="Google Shape;589;g76abcb824f_0_48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590" name="Google Shape;590;g76abcb824f_0_48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76abcb824f_0_4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g76abcb824f_0_4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03" name="Google Shape;603;g76abcb824f_0_4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6abcb824f_0_98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g76abcb824f_0_98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1" name="Google Shape;641;g76abcb824f_0_98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6abcb824f_0_9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76abcb824f_0_9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76abcb824f_0_94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6e8a65f6d2_1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47" name="Google Shape;647;g6e8a65f6d2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44f13c1c28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44f13c1c28_0_5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g44f13c1c28_0_5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6abcb824f_0_3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9" name="Google Shape;249;g76abcb824f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6abcb824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4" name="Google Shape;254;g76abcb82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6abcb824f_0_2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76abcb824f_0_27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2" name="Google Shape;262;g76abcb824f_0_27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6abcb824f_0_1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76abcb824f_0_19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1" name="Google Shape;271;g76abcb824f_0_19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6abcb824f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76abcb824f_0_3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80" name="Google Shape;280;g76abcb824f_0_3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6abcb824f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76abcb824f_0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0" name="Google Shape;290;g76abcb824f_0_3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 - 1">
  <p:cSld name="Opening title - 3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-18299" y="3609859"/>
            <a:ext cx="12210299" cy="3264061"/>
          </a:xfrm>
          <a:custGeom>
            <a:avLst/>
            <a:gdLst/>
            <a:ahLst/>
            <a:cxnLst/>
            <a:rect l="l" t="t" r="r" b="b"/>
            <a:pathLst>
              <a:path w="12210299" h="3264061" extrusionOk="0">
                <a:moveTo>
                  <a:pt x="0" y="3264061"/>
                </a:moveTo>
                <a:lnTo>
                  <a:pt x="12210299" y="0"/>
                </a:lnTo>
                <a:lnTo>
                  <a:pt x="12210299" y="3258273"/>
                </a:lnTo>
                <a:lnTo>
                  <a:pt x="18299" y="3258273"/>
                </a:lnTo>
                <a:lnTo>
                  <a:pt x="0" y="326406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762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540000" y="720000"/>
            <a:ext cx="72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 i="0" u="none" strike="noStrike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540000" y="1980000"/>
            <a:ext cx="5400000" cy="10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720000" y="5940000"/>
            <a:ext cx="2160000" cy="270000"/>
          </a:xfrm>
          <a:prstGeom prst="rect">
            <a:avLst/>
          </a:prstGeom>
        </p:spPr>
        <p:txBody>
          <a:bodyPr spcFirstLastPara="1" wrap="square" lIns="91425" tIns="91425" rIns="36000" bIns="91425" anchor="t" anchorCtr="0">
            <a:noAutofit/>
          </a:bodyPr>
          <a:lstStyle>
            <a:lvl1pPr marL="457200" lvl="0" indent="-295275" algn="r">
              <a:spcBef>
                <a:spcPts val="1000"/>
              </a:spcBef>
              <a:spcAft>
                <a:spcPts val="0"/>
              </a:spcAft>
              <a:buSzPts val="1050"/>
              <a:buChar char="•"/>
              <a:defRPr sz="1050"/>
            </a:lvl1pPr>
            <a:lvl2pPr marL="914400" lvl="1" indent="-33020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29845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5275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7pPr>
            <a:lvl8pPr marL="3657600" lvl="7" indent="-295275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8pPr>
            <a:lvl9pPr marL="4114800" lvl="8" indent="-295275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Pic 4">
  <p:cSld name="CUSTOM_1_2_1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720000" y="2880000"/>
            <a:ext cx="6480000" cy="2520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11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CUSTOM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6400" y="-20850"/>
            <a:ext cx="12248402" cy="68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/>
          <p:nvPr/>
        </p:nvSpPr>
        <p:spPr>
          <a:xfrm>
            <a:off x="-56400" y="-20850"/>
            <a:ext cx="12252960" cy="5002000"/>
          </a:xfrm>
          <a:custGeom>
            <a:avLst/>
            <a:gdLst/>
            <a:ahLst/>
            <a:cxnLst/>
            <a:rect l="l" t="t" r="r" b="b"/>
            <a:pathLst>
              <a:path w="12192000" h="4977114" extrusionOk="0">
                <a:moveTo>
                  <a:pt x="0" y="0"/>
                </a:moveTo>
                <a:lnTo>
                  <a:pt x="12192000" y="0"/>
                </a:lnTo>
                <a:lnTo>
                  <a:pt x="12192000" y="1713053"/>
                </a:lnTo>
                <a:lnTo>
                  <a:pt x="0" y="4977114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762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2"/>
          <p:cNvSpPr txBox="1">
            <a:spLocks noGrp="1"/>
          </p:cNvSpPr>
          <p:nvPr>
            <p:ph type="ctrTitle"/>
          </p:nvPr>
        </p:nvSpPr>
        <p:spPr>
          <a:xfrm>
            <a:off x="540000" y="720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ubTitle" idx="1"/>
          </p:nvPr>
        </p:nvSpPr>
        <p:spPr>
          <a:xfrm>
            <a:off x="540000" y="1620000"/>
            <a:ext cx="5400000" cy="10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1" name="Google Shape;61;p1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 Colum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40000" y="1800000"/>
            <a:ext cx="1080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•"/>
              <a:defRPr sz="18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•"/>
              <a:defRPr sz="16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•"/>
              <a:defRPr sz="1400" i="0" u="none" strike="noStrike" cap="none">
                <a:solidFill>
                  <a:srgbClr val="16163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•"/>
              <a:defRPr sz="11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2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CUSTOM_4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540000" y="1800000"/>
            <a:ext cx="504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•"/>
              <a:defRPr sz="18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•"/>
              <a:defRPr sz="16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•"/>
              <a:defRPr sz="1400" i="0" u="none" strike="noStrike" cap="none">
                <a:solidFill>
                  <a:srgbClr val="16163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•"/>
              <a:defRPr sz="11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2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3"/>
          </p:nvPr>
        </p:nvSpPr>
        <p:spPr>
          <a:xfrm>
            <a:off x="6300000" y="1800000"/>
            <a:ext cx="504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•"/>
              <a:defRPr sz="18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•"/>
              <a:defRPr sz="16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•"/>
              <a:defRPr sz="1400" i="0" u="none" strike="noStrike" cap="none">
                <a:solidFill>
                  <a:srgbClr val="16163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•"/>
              <a:defRPr sz="11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with subheading">
  <p:cSld name="CUSTOM_4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540000" y="2520000"/>
            <a:ext cx="50400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•"/>
              <a:defRPr sz="18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•"/>
              <a:defRPr sz="16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•"/>
              <a:defRPr sz="1400" i="0" u="none" strike="noStrike" cap="none">
                <a:solidFill>
                  <a:srgbClr val="16163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•"/>
              <a:defRPr sz="11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2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3"/>
          </p:nvPr>
        </p:nvSpPr>
        <p:spPr>
          <a:xfrm>
            <a:off x="6300000" y="2520000"/>
            <a:ext cx="5040000" cy="3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•"/>
              <a:defRPr sz="18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•"/>
              <a:defRPr sz="16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•"/>
              <a:defRPr sz="1400" i="0" u="none" strike="noStrike" cap="none">
                <a:solidFill>
                  <a:srgbClr val="16163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•"/>
              <a:defRPr sz="11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4"/>
          </p:nvPr>
        </p:nvSpPr>
        <p:spPr>
          <a:xfrm>
            <a:off x="540000" y="1800000"/>
            <a:ext cx="5040000" cy="54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5"/>
          </p:nvPr>
        </p:nvSpPr>
        <p:spPr>
          <a:xfrm>
            <a:off x="6300000" y="1800000"/>
            <a:ext cx="5040000" cy="54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+ picture">
  <p:cSld name="1 Column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540000" y="2160000"/>
            <a:ext cx="576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•"/>
              <a:defRPr sz="18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•"/>
              <a:defRPr sz="16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•"/>
              <a:defRPr sz="1400" i="0" u="none" strike="noStrike" cap="none">
                <a:solidFill>
                  <a:srgbClr val="16163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•"/>
              <a:defRPr sz="11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6480000" cy="7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2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 - Red">
  <p:cSld name="CUSTOM_5">
    <p:bg>
      <p:bgPr>
        <a:solidFill>
          <a:schemeClr val="dk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>
            <a:off x="696000" y="1449000"/>
            <a:ext cx="10800000" cy="3960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57188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1596000" y="1089000"/>
            <a:ext cx="9000000" cy="4680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57188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2496000" y="1629000"/>
            <a:ext cx="7200000" cy="360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810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2pPr>
            <a:lvl3pPr marL="1371600" lvl="2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4pPr>
            <a:lvl5pPr marL="2286000" lvl="4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5pPr>
            <a:lvl6pPr marL="2743200" lvl="5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6pPr>
            <a:lvl7pPr marL="3200400" lvl="6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7pPr>
            <a:lvl8pPr marL="3657600" lvl="7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8pPr>
            <a:lvl9pPr marL="4114800" lvl="8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>
            <a:spLocks noGrp="1"/>
          </p:cNvSpPr>
          <p:nvPr>
            <p:ph type="body" idx="2"/>
          </p:nvPr>
        </p:nvSpPr>
        <p:spPr>
          <a:xfrm>
            <a:off x="3326700" y="5229000"/>
            <a:ext cx="5538600" cy="54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 - Red">
  <p:cSld name="CUSTOM_5_1">
    <p:bg>
      <p:bgPr>
        <a:solidFill>
          <a:schemeClr val="dk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696000" y="1449000"/>
            <a:ext cx="10800000" cy="3960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57188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1596000" y="1089000"/>
            <a:ext cx="9000000" cy="4680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57188" dist="571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2496000" y="1629000"/>
            <a:ext cx="7200000" cy="360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810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2pPr>
            <a:lvl3pPr marL="1371600" lvl="2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4pPr>
            <a:lvl5pPr marL="2286000" lvl="4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5pPr>
            <a:lvl6pPr marL="2743200" lvl="5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6pPr>
            <a:lvl7pPr marL="3200400" lvl="6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7pPr>
            <a:lvl8pPr marL="3657600" lvl="7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8pPr>
            <a:lvl9pPr marL="4114800" lvl="8" indent="-3810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9pPr>
          </a:lstStyle>
          <a:p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>
            <a:spLocks noGrp="1"/>
          </p:cNvSpPr>
          <p:nvPr>
            <p:ph type="body" idx="2"/>
          </p:nvPr>
        </p:nvSpPr>
        <p:spPr>
          <a:xfrm>
            <a:off x="3326700" y="5229000"/>
            <a:ext cx="5538600" cy="54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marL="914400" lvl="1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">
  <p:cSld name="CUSTOM_6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720000" y="383080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1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2"/>
          </p:nvPr>
        </p:nvSpPr>
        <p:spPr>
          <a:xfrm>
            <a:off x="720000" y="4421200"/>
            <a:ext cx="2520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3"/>
          </p:nvPr>
        </p:nvSpPr>
        <p:spPr>
          <a:xfrm>
            <a:off x="3520150" y="383080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1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4"/>
          </p:nvPr>
        </p:nvSpPr>
        <p:spPr>
          <a:xfrm>
            <a:off x="3520150" y="4421200"/>
            <a:ext cx="2520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5"/>
          </p:nvPr>
        </p:nvSpPr>
        <p:spPr>
          <a:xfrm>
            <a:off x="9000000" y="383080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1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6"/>
          </p:nvPr>
        </p:nvSpPr>
        <p:spPr>
          <a:xfrm>
            <a:off x="9000000" y="4421200"/>
            <a:ext cx="2520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7"/>
          </p:nvPr>
        </p:nvSpPr>
        <p:spPr>
          <a:xfrm>
            <a:off x="6260075" y="3830800"/>
            <a:ext cx="2520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b="1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b="1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8"/>
          </p:nvPr>
        </p:nvSpPr>
        <p:spPr>
          <a:xfrm>
            <a:off x="6260075" y="4421200"/>
            <a:ext cx="2520000" cy="18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rgbClr val="161632"/>
                </a:solidFill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300" i="0" u="none" strike="noStrike" cap="none">
                <a:solidFill>
                  <a:schemeClr val="dk1"/>
                </a:solidFill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 sz="1100" i="0" u="none" strike="noStrike" cap="none">
                <a:solidFill>
                  <a:schemeClr val="dk1"/>
                </a:solidFill>
              </a:defRPr>
            </a:lvl6pPr>
            <a:lvl7pPr marL="3200400" marR="0" lvl="6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7pPr>
            <a:lvl8pPr marL="3657600" marR="0" lvl="7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8pPr>
            <a:lvl9pPr marL="4114800" marR="0" lvl="8" indent="-2952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Char char="•"/>
              <a:defRPr sz="105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9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+ picture 1">
  <p:cSld name="1 Column_1_1">
    <p:bg>
      <p:bgPr>
        <a:solidFill>
          <a:schemeClr val="accent3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6480000" cy="7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2"/>
          </p:nvPr>
        </p:nvSpPr>
        <p:spPr>
          <a:xfrm>
            <a:off x="540000" y="1800000"/>
            <a:ext cx="5040000" cy="3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3"/>
          </p:nvPr>
        </p:nvSpPr>
        <p:spPr>
          <a:xfrm>
            <a:off x="540000" y="2340000"/>
            <a:ext cx="5040000" cy="10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5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/>
            </a:lvl7pPr>
            <a:lvl8pPr marL="3657600" lvl="7" indent="-295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/>
            </a:lvl8pPr>
            <a:lvl9pPr marL="4114800" lvl="8" indent="-2952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4"/>
          </p:nvPr>
        </p:nvSpPr>
        <p:spPr>
          <a:xfrm>
            <a:off x="540000" y="4033375"/>
            <a:ext cx="5040000" cy="3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5"/>
          </p:nvPr>
        </p:nvSpPr>
        <p:spPr>
          <a:xfrm>
            <a:off x="540000" y="4573375"/>
            <a:ext cx="5040000" cy="10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527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/>
            </a:lvl7pPr>
            <a:lvl8pPr marL="3657600" lvl="7" indent="-29527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/>
            </a:lvl8pPr>
            <a:lvl9pPr marL="4114800" lvl="8" indent="-29527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Char char="•"/>
              <a:defRPr/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 - 2">
  <p:cSld name="Opening title - 3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-18299" y="3609859"/>
            <a:ext cx="12210299" cy="3264061"/>
          </a:xfrm>
          <a:custGeom>
            <a:avLst/>
            <a:gdLst/>
            <a:ahLst/>
            <a:cxnLst/>
            <a:rect l="l" t="t" r="r" b="b"/>
            <a:pathLst>
              <a:path w="12210299" h="3264061" extrusionOk="0">
                <a:moveTo>
                  <a:pt x="0" y="3264061"/>
                </a:moveTo>
                <a:lnTo>
                  <a:pt x="12210299" y="0"/>
                </a:lnTo>
                <a:lnTo>
                  <a:pt x="12210299" y="3258273"/>
                </a:lnTo>
                <a:lnTo>
                  <a:pt x="18299" y="3258273"/>
                </a:lnTo>
                <a:lnTo>
                  <a:pt x="0" y="326406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762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0" y="0"/>
            <a:ext cx="12192000" cy="4977114"/>
          </a:xfrm>
          <a:custGeom>
            <a:avLst/>
            <a:gdLst/>
            <a:ahLst/>
            <a:cxnLst/>
            <a:rect l="l" t="t" r="r" b="b"/>
            <a:pathLst>
              <a:path w="12192000" h="4977114" extrusionOk="0">
                <a:moveTo>
                  <a:pt x="0" y="0"/>
                </a:moveTo>
                <a:lnTo>
                  <a:pt x="12192000" y="0"/>
                </a:lnTo>
                <a:lnTo>
                  <a:pt x="12192000" y="1713053"/>
                </a:lnTo>
                <a:lnTo>
                  <a:pt x="0" y="4977114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762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>
            <a:off x="540000" y="720000"/>
            <a:ext cx="72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540000" y="1980000"/>
            <a:ext cx="5400000" cy="10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9720000" y="5940000"/>
            <a:ext cx="2160000" cy="270000"/>
          </a:xfrm>
          <a:prstGeom prst="rect">
            <a:avLst/>
          </a:prstGeom>
        </p:spPr>
        <p:txBody>
          <a:bodyPr spcFirstLastPara="1" wrap="square" lIns="91425" tIns="91425" rIns="36000" bIns="91425" anchor="t" anchorCtr="0">
            <a:noAutofit/>
          </a:bodyPr>
          <a:lstStyle>
            <a:lvl1pPr marL="457200" lvl="0" indent="-295275" algn="r" rtl="0">
              <a:spcBef>
                <a:spcPts val="1000"/>
              </a:spcBef>
              <a:spcAft>
                <a:spcPts val="0"/>
              </a:spcAft>
              <a:buSzPts val="1050"/>
              <a:buChar char="•"/>
              <a:defRPr sz="1050"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298450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5275" rtl="0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7pPr>
            <a:lvl8pPr marL="3657600" lvl="7" indent="-295275" rtl="0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8pPr>
            <a:lvl9pPr marL="4114800" lvl="8" indent="-295275" rtl="0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Bg">
  <p:cSld name="CUSTOM_8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540000" y="4320000"/>
            <a:ext cx="10800000" cy="1080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with map">
  <p:cSld name="CUSTOM_7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3150" y="872400"/>
            <a:ext cx="5118845" cy="511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9000000" cy="7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2"/>
          </p:nvPr>
        </p:nvSpPr>
        <p:spPr>
          <a:xfrm>
            <a:off x="540000" y="1800000"/>
            <a:ext cx="6480000" cy="43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3020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29845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5275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7pPr>
            <a:lvl8pPr marL="3657600" lvl="7" indent="-295275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8pPr>
            <a:lvl9pPr marL="4114800" lvl="8" indent="-295275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9pPr>
          </a:lstStyle>
          <a:p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- Table">
  <p:cSld name="Content - Table">
    <p:bg>
      <p:bgPr>
        <a:solidFill>
          <a:schemeClr val="l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Stripe Section Title ">
  <p:cSld name="SECTION_Title Blue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733450" y="1786550"/>
            <a:ext cx="64800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  <a:defRPr sz="36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68000" y="6228000"/>
            <a:ext cx="1440000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-Column + Bullets">
  <p:cSld name="1-Column_2"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  <a:defRPr sz="36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13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2"/>
          </p:nvPr>
        </p:nvSpPr>
        <p:spPr>
          <a:xfrm>
            <a:off x="720000" y="1952400"/>
            <a:ext cx="9645300" cy="3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y Stripe Section Title ">
  <p:cSld name="1_SECTION_Title Yellow 2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>
            <a:spLocks noGrp="1"/>
          </p:cNvSpPr>
          <p:nvPr>
            <p:ph type="ctr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Nunito"/>
              <a:buNone/>
              <a:defRPr sz="3600" b="0" i="0" u="none" strike="noStrike" cap="none">
                <a:solidFill>
                  <a:srgbClr val="16163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None/>
              <a:defRPr sz="18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None/>
              <a:defRPr sz="18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None/>
              <a:defRPr sz="18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None/>
              <a:defRPr sz="18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None/>
              <a:defRPr sz="18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None/>
              <a:defRPr sz="18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None/>
              <a:defRPr sz="18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None/>
              <a:defRPr sz="18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pic>
        <p:nvPicPr>
          <p:cNvPr id="140" name="Google Shape;140;p2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68000" y="6228000"/>
            <a:ext cx="144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68000" y="6258145"/>
            <a:ext cx="1440000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Title Content">
  <p:cSld name="Title only_1">
    <p:bg>
      <p:bgPr>
        <a:solidFill>
          <a:srgbClr val="F8F7F6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  <a:defRPr sz="36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13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_2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  <a:defRPr sz="36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13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 only_3"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  <a:defRPr sz="36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0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13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2">
  <p:cSld name="Title only_4"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  <a:defRPr sz="36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13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 - 3">
  <p:cSld name="Opening title - 3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18299" y="3609859"/>
            <a:ext cx="12210299" cy="3264061"/>
          </a:xfrm>
          <a:custGeom>
            <a:avLst/>
            <a:gdLst/>
            <a:ahLst/>
            <a:cxnLst/>
            <a:rect l="l" t="t" r="r" b="b"/>
            <a:pathLst>
              <a:path w="12210299" h="3264061" extrusionOk="0">
                <a:moveTo>
                  <a:pt x="0" y="3264061"/>
                </a:moveTo>
                <a:lnTo>
                  <a:pt x="12210299" y="0"/>
                </a:lnTo>
                <a:lnTo>
                  <a:pt x="12210299" y="3258273"/>
                </a:lnTo>
                <a:lnTo>
                  <a:pt x="18299" y="3258273"/>
                </a:lnTo>
                <a:lnTo>
                  <a:pt x="0" y="326406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762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12192000" cy="4977114"/>
          </a:xfrm>
          <a:custGeom>
            <a:avLst/>
            <a:gdLst/>
            <a:ahLst/>
            <a:cxnLst/>
            <a:rect l="l" t="t" r="r" b="b"/>
            <a:pathLst>
              <a:path w="12192000" h="4977114" extrusionOk="0">
                <a:moveTo>
                  <a:pt x="0" y="0"/>
                </a:moveTo>
                <a:lnTo>
                  <a:pt x="12192000" y="0"/>
                </a:lnTo>
                <a:lnTo>
                  <a:pt x="12192000" y="1713053"/>
                </a:lnTo>
                <a:lnTo>
                  <a:pt x="0" y="4977114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762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540000" y="720000"/>
            <a:ext cx="72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 i="0" u="none" strike="noStrike" cap="non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540000" y="1980000"/>
            <a:ext cx="5400000" cy="10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9720000" y="5940000"/>
            <a:ext cx="2160000" cy="270000"/>
          </a:xfrm>
          <a:prstGeom prst="rect">
            <a:avLst/>
          </a:prstGeom>
        </p:spPr>
        <p:txBody>
          <a:bodyPr spcFirstLastPara="1" wrap="square" lIns="91425" tIns="91425" rIns="36000" bIns="91425" anchor="t" anchorCtr="0">
            <a:noAutofit/>
          </a:bodyPr>
          <a:lstStyle>
            <a:lvl1pPr marL="457200" lvl="0" indent="-295275" algn="r" rtl="0">
              <a:spcBef>
                <a:spcPts val="1000"/>
              </a:spcBef>
              <a:spcAft>
                <a:spcPts val="0"/>
              </a:spcAft>
              <a:buSzPts val="1050"/>
              <a:buChar char="•"/>
              <a:defRPr sz="1050"/>
            </a:lvl1pPr>
            <a:lvl2pPr marL="914400" lvl="1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175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04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rtl="0"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298450" rtl="0">
              <a:spcBef>
                <a:spcPts val="500"/>
              </a:spcBef>
              <a:spcAft>
                <a:spcPts val="0"/>
              </a:spcAft>
              <a:buSzPts val="1100"/>
              <a:buChar char="•"/>
              <a:defRPr/>
            </a:lvl6pPr>
            <a:lvl7pPr marL="3200400" lvl="6" indent="-295275" rtl="0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7pPr>
            <a:lvl8pPr marL="3657600" lvl="7" indent="-295275" rtl="0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8pPr>
            <a:lvl9pPr marL="4114800" lvl="8" indent="-295275" rtl="0">
              <a:spcBef>
                <a:spcPts val="500"/>
              </a:spcBef>
              <a:spcAft>
                <a:spcPts val="0"/>
              </a:spcAft>
              <a:buSzPts val="105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1">
  <p:cSld name="1 Column_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body" idx="1"/>
          </p:nvPr>
        </p:nvSpPr>
        <p:spPr>
          <a:xfrm>
            <a:off x="540000" y="1800000"/>
            <a:ext cx="1080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•"/>
              <a:defRPr sz="18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•"/>
              <a:defRPr sz="16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•"/>
              <a:defRPr sz="1400" i="0" u="none" strike="noStrike" cap="none">
                <a:solidFill>
                  <a:srgbClr val="16163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•"/>
              <a:defRPr sz="11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subTitle" idx="2"/>
          </p:nvPr>
        </p:nvSpPr>
        <p:spPr>
          <a:xfrm>
            <a:off x="540000" y="432000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300">
                <a:solidFill>
                  <a:schemeClr val="dk2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7pPr>
            <a:lvl8pPr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8pPr>
            <a:lvl9pPr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9pPr>
          </a:lstStyle>
          <a:p>
            <a:endParaRPr/>
          </a:p>
        </p:txBody>
      </p:sp>
      <p:pic>
        <p:nvPicPr>
          <p:cNvPr id="158" name="Google Shape;158;p3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1-Column + Bullets">
  <p:cSld name="1-Column_1_1">
    <p:bg>
      <p:bgPr>
        <a:solidFill>
          <a:srgbClr val="F8F7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  <a:defRPr sz="36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33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13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body" idx="2"/>
          </p:nvPr>
        </p:nvSpPr>
        <p:spPr>
          <a:xfrm>
            <a:off x="720000" y="1952400"/>
            <a:ext cx="9631800" cy="3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3">
  <p:cSld name="Title only_5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  <a:defRPr sz="36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13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2">
  <p:cSld name="1 Column_3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>
            <a:spLocks noGrp="1"/>
          </p:cNvSpPr>
          <p:nvPr>
            <p:ph type="body" idx="1"/>
          </p:nvPr>
        </p:nvSpPr>
        <p:spPr>
          <a:xfrm>
            <a:off x="540000" y="1800000"/>
            <a:ext cx="1080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•"/>
              <a:defRPr sz="18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•"/>
              <a:defRPr sz="16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•"/>
              <a:defRPr sz="1400" i="0" u="none" strike="noStrike" cap="none">
                <a:solidFill>
                  <a:srgbClr val="16163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•"/>
              <a:defRPr sz="11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5"/>
          <p:cNvSpPr txBox="1">
            <a:spLocks noGrp="1"/>
          </p:cNvSpPr>
          <p:nvPr>
            <p:ph type="subTitle" idx="2"/>
          </p:nvPr>
        </p:nvSpPr>
        <p:spPr>
          <a:xfrm>
            <a:off x="540000" y="432000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300">
                <a:solidFill>
                  <a:schemeClr val="dk2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4pPr>
            <a:lvl5pPr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/>
            </a:lvl5pPr>
            <a:lvl6pPr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7pPr>
            <a:lvl8pPr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8pPr>
            <a:lvl9pPr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5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3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000" y="6480000"/>
            <a:ext cx="1080000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1-Column + Bullets 1">
  <p:cSld name="1-Column_1_1_1">
    <p:bg>
      <p:bgPr>
        <a:solidFill>
          <a:srgbClr val="F8F7F6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6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  <a:defRPr sz="36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6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13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4" name="Google Shape;174;p36"/>
          <p:cNvSpPr txBox="1">
            <a:spLocks noGrp="1"/>
          </p:cNvSpPr>
          <p:nvPr>
            <p:ph type="body" idx="2"/>
          </p:nvPr>
        </p:nvSpPr>
        <p:spPr>
          <a:xfrm>
            <a:off x="720000" y="1952400"/>
            <a:ext cx="9631800" cy="3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4">
  <p:cSld name="Title only_6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7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  <a:defRPr sz="36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37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13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-Column + Bullets 1">
  <p:cSld name="1-Column_2_1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  <a:defRPr sz="360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130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1" name="Google Shape;181;p38"/>
          <p:cNvSpPr txBox="1">
            <a:spLocks noGrp="1"/>
          </p:cNvSpPr>
          <p:nvPr>
            <p:ph type="body" idx="2"/>
          </p:nvPr>
        </p:nvSpPr>
        <p:spPr>
          <a:xfrm>
            <a:off x="720000" y="1952400"/>
            <a:ext cx="9645300" cy="3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○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■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○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-Column + Bullets 2">
  <p:cSld name="1-Column_2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  <a:defRPr sz="360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130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5" name="Google Shape;185;p39"/>
          <p:cNvSpPr txBox="1">
            <a:spLocks noGrp="1"/>
          </p:cNvSpPr>
          <p:nvPr>
            <p:ph type="body" idx="2"/>
          </p:nvPr>
        </p:nvSpPr>
        <p:spPr>
          <a:xfrm>
            <a:off x="720000" y="1952400"/>
            <a:ext cx="9645300" cy="3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○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■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○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-Column + Bullets 3">
  <p:cSld name="1-Column_2_3">
    <p:bg>
      <p:bgPr>
        <a:solidFill>
          <a:schemeClr val="lt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0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  <a:defRPr sz="360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40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130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9" name="Google Shape;189;p40"/>
          <p:cNvSpPr txBox="1">
            <a:spLocks noGrp="1"/>
          </p:cNvSpPr>
          <p:nvPr>
            <p:ph type="body" idx="2"/>
          </p:nvPr>
        </p:nvSpPr>
        <p:spPr>
          <a:xfrm>
            <a:off x="720000" y="1952400"/>
            <a:ext cx="9645300" cy="3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○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■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○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-Column + Bullets 4">
  <p:cSld name="1-Column_2_4">
    <p:bg>
      <p:bgPr>
        <a:solidFill>
          <a:schemeClr val="lt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1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  <a:defRPr sz="360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41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130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3" name="Google Shape;193;p41"/>
          <p:cNvSpPr txBox="1">
            <a:spLocks noGrp="1"/>
          </p:cNvSpPr>
          <p:nvPr>
            <p:ph type="body" idx="2"/>
          </p:nvPr>
        </p:nvSpPr>
        <p:spPr>
          <a:xfrm>
            <a:off x="720000" y="1952400"/>
            <a:ext cx="9645300" cy="3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○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■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○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-Column + Bullets 5">
  <p:cSld name="1-Column_2_5"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  <a:defRPr sz="360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130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97" name="Google Shape;197;p42"/>
          <p:cNvSpPr txBox="1">
            <a:spLocks noGrp="1"/>
          </p:cNvSpPr>
          <p:nvPr>
            <p:ph type="body" idx="2"/>
          </p:nvPr>
        </p:nvSpPr>
        <p:spPr>
          <a:xfrm>
            <a:off x="720000" y="1952400"/>
            <a:ext cx="9645300" cy="3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○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■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○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-Column + Bullets 6">
  <p:cSld name="1-Column_2_6"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  <a:defRPr sz="360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43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130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  <a:defRPr sz="2000" i="1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1" name="Google Shape;201;p43"/>
          <p:cNvSpPr txBox="1">
            <a:spLocks noGrp="1"/>
          </p:cNvSpPr>
          <p:nvPr>
            <p:ph type="body" idx="2"/>
          </p:nvPr>
        </p:nvSpPr>
        <p:spPr>
          <a:xfrm>
            <a:off x="720000" y="1952400"/>
            <a:ext cx="9645300" cy="3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○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■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●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ontserrat"/>
              <a:buChar char="○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○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■"/>
              <a:defRPr sz="180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information">
  <p:cSld name="Contact information">
    <p:bg>
      <p:bgPr>
        <a:solidFill>
          <a:srgbClr val="F8F7F6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4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body" idx="1"/>
          </p:nvPr>
        </p:nvSpPr>
        <p:spPr>
          <a:xfrm>
            <a:off x="726900" y="2340000"/>
            <a:ext cx="5040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16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cxnSp>
        <p:nvCxnSpPr>
          <p:cNvPr id="205" name="Google Shape;205;p44"/>
          <p:cNvCxnSpPr/>
          <p:nvPr/>
        </p:nvCxnSpPr>
        <p:spPr>
          <a:xfrm rot="10800000" flipH="1">
            <a:off x="726900" y="4672087"/>
            <a:ext cx="5040000" cy="36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6" name="Google Shape;206;p44"/>
          <p:cNvSpPr txBox="1">
            <a:spLocks noGrp="1"/>
          </p:cNvSpPr>
          <p:nvPr>
            <p:ph type="body" idx="2"/>
          </p:nvPr>
        </p:nvSpPr>
        <p:spPr>
          <a:xfrm>
            <a:off x="726900" y="4475287"/>
            <a:ext cx="5040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1616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7" name="Google Shape;207;p44"/>
          <p:cNvSpPr txBox="1">
            <a:spLocks noGrp="1"/>
          </p:cNvSpPr>
          <p:nvPr>
            <p:ph type="body" idx="3"/>
          </p:nvPr>
        </p:nvSpPr>
        <p:spPr>
          <a:xfrm>
            <a:off x="726900" y="3935287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1300" b="1" i="0" u="none" strike="noStrike" cap="none">
                <a:solidFill>
                  <a:srgbClr val="1616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08" name="Google Shape;208;p44"/>
          <p:cNvSpPr txBox="1">
            <a:spLocks noGrp="1"/>
          </p:cNvSpPr>
          <p:nvPr>
            <p:ph type="body" idx="4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1" u="none" strike="noStrike" cap="none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09" name="Google Shape;209;p4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537"/>
          <a:stretch/>
        </p:blipFill>
        <p:spPr>
          <a:xfrm>
            <a:off x="7855100" y="731525"/>
            <a:ext cx="4336900" cy="55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_Title Yellow">
  <p:cSld name="SECTION_Title Yellow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5"/>
          <p:cNvSpPr txBox="1">
            <a:spLocks noGrp="1"/>
          </p:cNvSpPr>
          <p:nvPr>
            <p:ph type="ctr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3600" b="0" i="0" u="none" strike="noStrike" cap="none">
                <a:solidFill>
                  <a:srgbClr val="1616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2" name="Google Shape;21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8000" y="6228000"/>
            <a:ext cx="1440000" cy="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68000" y="6258145"/>
            <a:ext cx="1440000" cy="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White">
  <p:cSld name="CUSTOM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000" y="6480000"/>
            <a:ext cx="1080000" cy="200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Pic 1">
  <p:cSld name="CUSTOM_1_1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3" name="Google Shape;43;p8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Pic 2">
  <p:cSld name="CUSTOM_1_2">
    <p:bg>
      <p:bgPr>
        <a:noFill/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200" y="-76200"/>
            <a:ext cx="12326477" cy="698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720000" y="2880000"/>
            <a:ext cx="6480000" cy="2520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Pic 3">
  <p:cSld name="CUSTOM_1_1_1_1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9972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20000" y="1080000"/>
            <a:ext cx="6480000" cy="25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10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000" y="6480000"/>
            <a:ext cx="1080000" cy="1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40000" y="360000"/>
            <a:ext cx="108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unito"/>
              <a:buNone/>
              <a:defRPr sz="36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40000" y="1800000"/>
            <a:ext cx="1080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•"/>
              <a:defRPr sz="18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•"/>
              <a:defRPr sz="16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•"/>
              <a:defRPr sz="1400" i="0" u="none" strike="noStrike" cap="none">
                <a:solidFill>
                  <a:srgbClr val="16163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•"/>
              <a:defRPr sz="12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•"/>
              <a:defRPr sz="110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29527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Nunito"/>
              <a:buChar char="•"/>
              <a:defRPr sz="105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hamin.mousavi@nordcloud.co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6"/>
          <p:cNvSpPr txBox="1">
            <a:spLocks noGrp="1"/>
          </p:cNvSpPr>
          <p:nvPr>
            <p:ph type="ctrTitle"/>
          </p:nvPr>
        </p:nvSpPr>
        <p:spPr>
          <a:xfrm>
            <a:off x="540000" y="720000"/>
            <a:ext cx="7200000" cy="186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 THE CLOUD TRANSFORM YOUR ORGANISATION -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AWS EXAMPLE</a:t>
            </a:r>
            <a:endParaRPr/>
          </a:p>
        </p:txBody>
      </p:sp>
      <p:sp>
        <p:nvSpPr>
          <p:cNvPr id="220" name="Google Shape;220;p46"/>
          <p:cNvSpPr txBox="1">
            <a:spLocks noGrp="1"/>
          </p:cNvSpPr>
          <p:nvPr>
            <p:ph type="subTitle" idx="1"/>
          </p:nvPr>
        </p:nvSpPr>
        <p:spPr>
          <a:xfrm>
            <a:off x="540000" y="2652600"/>
            <a:ext cx="5400000" cy="10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Hamin Mousavi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46"/>
          <p:cNvSpPr txBox="1">
            <a:spLocks noGrp="1"/>
          </p:cNvSpPr>
          <p:nvPr>
            <p:ph type="body" idx="2"/>
          </p:nvPr>
        </p:nvSpPr>
        <p:spPr>
          <a:xfrm>
            <a:off x="9720000" y="5940000"/>
            <a:ext cx="2160000" cy="270000"/>
          </a:xfrm>
          <a:prstGeom prst="rect">
            <a:avLst/>
          </a:prstGeom>
        </p:spPr>
        <p:txBody>
          <a:bodyPr spcFirstLastPara="1" wrap="square" lIns="91425" tIns="91425" rIns="36000" bIns="91425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2020 02 06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5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>
                <a:solidFill>
                  <a:srgbClr val="000000"/>
                </a:solidFill>
              </a:rPr>
              <a:t>ENTERPRISE CLOUD JOURNEY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5" name="Google Shape;305;p55"/>
          <p:cNvSpPr/>
          <p:nvPr/>
        </p:nvSpPr>
        <p:spPr>
          <a:xfrm>
            <a:off x="0" y="2487975"/>
            <a:ext cx="12192000" cy="1554300"/>
          </a:xfrm>
          <a:prstGeom prst="rect">
            <a:avLst/>
          </a:prstGeom>
          <a:solidFill>
            <a:srgbClr val="F8F7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6" name="Google Shape;306;p55"/>
          <p:cNvSpPr/>
          <p:nvPr/>
        </p:nvSpPr>
        <p:spPr>
          <a:xfrm>
            <a:off x="863850" y="2596650"/>
            <a:ext cx="2217900" cy="1306200"/>
          </a:xfrm>
          <a:prstGeom prst="rect">
            <a:avLst/>
          </a:prstGeom>
          <a:solidFill>
            <a:srgbClr val="161632"/>
          </a:solidFill>
          <a:ln w="9525" cap="flat" cmpd="sng">
            <a:solidFill>
              <a:srgbClr val="16163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STRATEGY &amp; GOVERNANCE</a:t>
            </a:r>
            <a:endParaRPr sz="1400" b="0" i="0" u="none" strike="noStrike" cap="non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55"/>
          <p:cNvSpPr/>
          <p:nvPr/>
        </p:nvSpPr>
        <p:spPr>
          <a:xfrm>
            <a:off x="3234251" y="2596650"/>
            <a:ext cx="2217900" cy="1306200"/>
          </a:xfrm>
          <a:prstGeom prst="rect">
            <a:avLst/>
          </a:prstGeom>
          <a:solidFill>
            <a:srgbClr val="161632"/>
          </a:solidFill>
          <a:ln w="9525" cap="flat" cmpd="sng">
            <a:solidFill>
              <a:srgbClr val="16163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FOUNDATION</a:t>
            </a:r>
            <a:endParaRPr sz="1400" b="0" i="0" u="none" strike="noStrike" cap="non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8" name="Google Shape;308;p55"/>
          <p:cNvSpPr txBox="1"/>
          <p:nvPr/>
        </p:nvSpPr>
        <p:spPr>
          <a:xfrm>
            <a:off x="934450" y="4042275"/>
            <a:ext cx="2217900" cy="28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Design &amp; Validate approach</a:t>
            </a:r>
            <a:endParaRPr sz="1400" b="0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9" name="Google Shape;309;p55"/>
          <p:cNvSpPr txBox="1"/>
          <p:nvPr/>
        </p:nvSpPr>
        <p:spPr>
          <a:xfrm>
            <a:off x="3296750" y="4042275"/>
            <a:ext cx="2217900" cy="13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Build cloud landing zone and processes, implement governance</a:t>
            </a:r>
            <a:endParaRPr sz="140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0" name="Google Shape;310;p55"/>
          <p:cNvSpPr txBox="1"/>
          <p:nvPr/>
        </p:nvSpPr>
        <p:spPr>
          <a:xfrm rot="-5400000">
            <a:off x="11186575" y="2970776"/>
            <a:ext cx="13035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BUSINESS</a:t>
            </a:r>
            <a:b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OUTCOMES</a:t>
            </a:r>
            <a:endParaRPr sz="1200" b="1" i="0" u="none" strike="noStrike" cap="none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1" name="Google Shape;311;p55"/>
          <p:cNvSpPr txBox="1"/>
          <p:nvPr/>
        </p:nvSpPr>
        <p:spPr>
          <a:xfrm rot="-5400000">
            <a:off x="-155425" y="2931451"/>
            <a:ext cx="13035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BUSINESS</a:t>
            </a:r>
            <a:b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DRIVERS</a:t>
            </a:r>
            <a:endParaRPr sz="1200" b="1" i="0" u="none" strike="noStrike" cap="none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2" name="Google Shape;312;p55"/>
          <p:cNvSpPr/>
          <p:nvPr/>
        </p:nvSpPr>
        <p:spPr>
          <a:xfrm>
            <a:off x="3234250" y="5517900"/>
            <a:ext cx="8777400" cy="5964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TRANSFORMATION IN WAY OF WORKING</a:t>
            </a:r>
            <a:endParaRPr sz="1400" b="0" i="0" u="none" strike="noStrike" cap="none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6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>
                <a:solidFill>
                  <a:srgbClr val="000000"/>
                </a:solidFill>
              </a:rPr>
              <a:t>ENTERPRISE CLOUD JOURNEY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9" name="Google Shape;319;p56"/>
          <p:cNvSpPr/>
          <p:nvPr/>
        </p:nvSpPr>
        <p:spPr>
          <a:xfrm>
            <a:off x="0" y="2487975"/>
            <a:ext cx="12192000" cy="1554300"/>
          </a:xfrm>
          <a:prstGeom prst="rect">
            <a:avLst/>
          </a:prstGeom>
          <a:solidFill>
            <a:srgbClr val="F8F7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0" name="Google Shape;320;p56"/>
          <p:cNvSpPr/>
          <p:nvPr/>
        </p:nvSpPr>
        <p:spPr>
          <a:xfrm>
            <a:off x="863850" y="2596650"/>
            <a:ext cx="2217900" cy="1306200"/>
          </a:xfrm>
          <a:prstGeom prst="rect">
            <a:avLst/>
          </a:prstGeom>
          <a:solidFill>
            <a:srgbClr val="161632"/>
          </a:solidFill>
          <a:ln w="9525" cap="flat" cmpd="sng">
            <a:solidFill>
              <a:srgbClr val="16163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STRATEGY &amp; GOVERNANCE</a:t>
            </a:r>
            <a:endParaRPr sz="1400" b="0" i="0" u="none" strike="noStrike" cap="non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1" name="Google Shape;321;p56"/>
          <p:cNvSpPr/>
          <p:nvPr/>
        </p:nvSpPr>
        <p:spPr>
          <a:xfrm>
            <a:off x="3234251" y="2596650"/>
            <a:ext cx="2217900" cy="1306200"/>
          </a:xfrm>
          <a:prstGeom prst="rect">
            <a:avLst/>
          </a:prstGeom>
          <a:solidFill>
            <a:srgbClr val="161632"/>
          </a:solidFill>
          <a:ln w="9525" cap="flat" cmpd="sng">
            <a:solidFill>
              <a:srgbClr val="16163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FOUNDATION</a:t>
            </a:r>
            <a:endParaRPr sz="1400" b="0" i="0" u="none" strike="noStrike" cap="non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2" name="Google Shape;322;p56"/>
          <p:cNvSpPr/>
          <p:nvPr/>
        </p:nvSpPr>
        <p:spPr>
          <a:xfrm>
            <a:off x="5604650" y="2596650"/>
            <a:ext cx="5915100" cy="596400"/>
          </a:xfrm>
          <a:prstGeom prst="homePlate">
            <a:avLst>
              <a:gd name="adj" fmla="val 50000"/>
            </a:avLst>
          </a:prstGeom>
          <a:solidFill>
            <a:srgbClr val="161632"/>
          </a:solidFill>
          <a:ln w="9525" cap="flat" cmpd="sng">
            <a:solidFill>
              <a:srgbClr val="16163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INNOVATION</a:t>
            </a:r>
            <a:endParaRPr sz="1400" b="0" i="0" u="none" strike="noStrike" cap="non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" name="Google Shape;323;p56"/>
          <p:cNvSpPr/>
          <p:nvPr/>
        </p:nvSpPr>
        <p:spPr>
          <a:xfrm>
            <a:off x="8109920" y="3306350"/>
            <a:ext cx="3410100" cy="596400"/>
          </a:xfrm>
          <a:prstGeom prst="homePlate">
            <a:avLst>
              <a:gd name="adj" fmla="val 50000"/>
            </a:avLst>
          </a:prstGeom>
          <a:solidFill>
            <a:srgbClr val="161632"/>
          </a:solidFill>
          <a:ln w="9525" cap="flat" cmpd="sng">
            <a:solidFill>
              <a:srgbClr val="16163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OPTIMISATION</a:t>
            </a:r>
            <a:endParaRPr sz="1400" b="0" i="0" u="none" strike="noStrike" cap="non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" name="Google Shape;324;p56"/>
          <p:cNvSpPr/>
          <p:nvPr/>
        </p:nvSpPr>
        <p:spPr>
          <a:xfrm>
            <a:off x="5604650" y="3306350"/>
            <a:ext cx="2391600" cy="596400"/>
          </a:xfrm>
          <a:prstGeom prst="rect">
            <a:avLst/>
          </a:prstGeom>
          <a:solidFill>
            <a:srgbClr val="161632"/>
          </a:solidFill>
          <a:ln w="9525" cap="flat" cmpd="sng">
            <a:solidFill>
              <a:srgbClr val="16163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MIGRATION</a:t>
            </a:r>
            <a:endParaRPr sz="1400" b="0" i="0" u="none" strike="noStrike" cap="non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" name="Google Shape;325;p56"/>
          <p:cNvSpPr txBox="1"/>
          <p:nvPr/>
        </p:nvSpPr>
        <p:spPr>
          <a:xfrm>
            <a:off x="934450" y="4042275"/>
            <a:ext cx="2217900" cy="28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Design &amp; Validate approach</a:t>
            </a:r>
            <a:endParaRPr sz="1400" b="0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" name="Google Shape;326;p56"/>
          <p:cNvSpPr txBox="1"/>
          <p:nvPr/>
        </p:nvSpPr>
        <p:spPr>
          <a:xfrm>
            <a:off x="3296750" y="4042275"/>
            <a:ext cx="2217900" cy="13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Build cloud landing zone and processes, implement governance</a:t>
            </a:r>
            <a:endParaRPr sz="140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7" name="Google Shape;327;p56"/>
          <p:cNvSpPr txBox="1"/>
          <p:nvPr/>
        </p:nvSpPr>
        <p:spPr>
          <a:xfrm>
            <a:off x="5628350" y="4042275"/>
            <a:ext cx="2391600" cy="17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Migrate existing apps</a:t>
            </a:r>
            <a:endParaRPr sz="140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8" name="Google Shape;328;p56"/>
          <p:cNvSpPr txBox="1"/>
          <p:nvPr/>
        </p:nvSpPr>
        <p:spPr>
          <a:xfrm>
            <a:off x="5604625" y="826950"/>
            <a:ext cx="5629200" cy="17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Build new software with DevOps</a:t>
            </a:r>
            <a:endParaRPr sz="1400" b="1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9" name="Google Shape;329;p56"/>
          <p:cNvSpPr txBox="1"/>
          <p:nvPr/>
        </p:nvSpPr>
        <p:spPr>
          <a:xfrm>
            <a:off x="8133650" y="4042275"/>
            <a:ext cx="31239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Platform development and optimisation</a:t>
            </a:r>
            <a:endParaRPr sz="1400" b="0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0" name="Google Shape;330;p56"/>
          <p:cNvSpPr txBox="1"/>
          <p:nvPr/>
        </p:nvSpPr>
        <p:spPr>
          <a:xfrm rot="-5400000">
            <a:off x="11186575" y="2970776"/>
            <a:ext cx="13035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BUSINESS</a:t>
            </a:r>
            <a:b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OUTCOMES</a:t>
            </a:r>
            <a:endParaRPr sz="1200" b="1" i="0" u="none" strike="noStrike" cap="none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1" name="Google Shape;331;p56"/>
          <p:cNvSpPr txBox="1"/>
          <p:nvPr/>
        </p:nvSpPr>
        <p:spPr>
          <a:xfrm rot="-5400000">
            <a:off x="-155425" y="2931451"/>
            <a:ext cx="13035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BUSINESS</a:t>
            </a:r>
            <a:b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DRIVERS</a:t>
            </a:r>
            <a:endParaRPr sz="1200" b="1" i="0" u="none" strike="noStrike" cap="none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2" name="Google Shape;332;p56"/>
          <p:cNvSpPr/>
          <p:nvPr/>
        </p:nvSpPr>
        <p:spPr>
          <a:xfrm>
            <a:off x="3234250" y="5517900"/>
            <a:ext cx="8777400" cy="5964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TRANSFORMATION IN WAY OF WORKING</a:t>
            </a:r>
            <a:endParaRPr sz="1400" b="0" i="0" u="none" strike="noStrike" cap="none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7"/>
          <p:cNvSpPr txBox="1">
            <a:spLocks noGrp="1"/>
          </p:cNvSpPr>
          <p:nvPr>
            <p:ph type="ctrTitle"/>
          </p:nvPr>
        </p:nvSpPr>
        <p:spPr>
          <a:xfrm>
            <a:off x="720000" y="1800000"/>
            <a:ext cx="92019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/>
              <a:t>EXAMPLE: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/>
              <a:t>IMPACT OF INFRASTRUCTURE AS CODE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5" y="0"/>
            <a:ext cx="12192000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8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</a:pPr>
            <a:r>
              <a:rPr lang="en-GB" sz="3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TIME TO MARKET WITH LEGACY</a:t>
            </a:r>
            <a:endParaRPr sz="3600" b="0" i="0" u="none" strike="noStrike" cap="non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6" name="Google Shape;346;p58"/>
          <p:cNvSpPr txBox="1"/>
          <p:nvPr/>
        </p:nvSpPr>
        <p:spPr>
          <a:xfrm>
            <a:off x="6536200" y="2141625"/>
            <a:ext cx="5040000" cy="4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web application</a:t>
            </a:r>
            <a:endParaRPr sz="180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Order</a:t>
            </a:r>
            <a:r>
              <a:rPr lang="en-GB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networks, storage, VMs, </a:t>
            </a: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firewalls</a:t>
            </a:r>
            <a:r>
              <a:rPr lang="en-GB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databases</a:t>
            </a:r>
            <a:r>
              <a:rPr lang="en-GB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etc.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Maintain</a:t>
            </a:r>
            <a:r>
              <a:rPr lang="en-GB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the infrastructure &amp; facilities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Scale</a:t>
            </a:r>
            <a:r>
              <a:rPr lang="en-GB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by ordering and installing new </a:t>
            </a: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hardware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Manual </a:t>
            </a:r>
            <a:r>
              <a:rPr lang="en-GB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patching</a:t>
            </a:r>
            <a:r>
              <a:rPr lang="en-GB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on both </a:t>
            </a: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hardware</a:t>
            </a:r>
            <a:r>
              <a:rPr lang="en-GB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software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Weeks</a:t>
            </a:r>
            <a:r>
              <a:rPr lang="en-GB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of manual work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Time to market</a:t>
            </a:r>
            <a:r>
              <a:rPr lang="en-GB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with legacy: </a:t>
            </a:r>
            <a:r>
              <a:rPr lang="en-GB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1-3 Months?</a:t>
            </a:r>
            <a:endParaRPr sz="1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58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GB"/>
              <a:t>Cloud requires new ways of working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9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</a:pPr>
            <a:r>
              <a:rPr lang="en-GB" sz="36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CHANGE PROCESS: LEGACY</a:t>
            </a:r>
            <a:endParaRPr sz="3600" b="0" i="0" u="none" strike="noStrike" cap="none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4" name="Google Shape;354;p5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75" y="1479575"/>
            <a:ext cx="10398824" cy="49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9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GB"/>
              <a:t>Cloud requires new ways of working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6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433"/>
          <a:stretch/>
        </p:blipFill>
        <p:spPr>
          <a:xfrm>
            <a:off x="0" y="0"/>
            <a:ext cx="12191997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60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</a:pPr>
            <a:r>
              <a:rPr lang="en-GB" sz="36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TIME TO MARKET WITH </a:t>
            </a:r>
            <a:r>
              <a:rPr lang="en-GB">
                <a:solidFill>
                  <a:srgbClr val="FFFFFF"/>
                </a:solidFill>
              </a:rPr>
              <a:t>AWS</a:t>
            </a:r>
            <a:endParaRPr sz="3600" b="0" i="0" u="none" strike="noStrike" cap="non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3" name="Google Shape;363;p60"/>
          <p:cNvSpPr txBox="1"/>
          <p:nvPr/>
        </p:nvSpPr>
        <p:spPr>
          <a:xfrm>
            <a:off x="6536200" y="1791750"/>
            <a:ext cx="5040000" cy="45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web application </a:t>
            </a:r>
            <a:endParaRPr sz="1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 networks (public / private / dmz)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Automatically patched</a:t>
            </a:r>
            <a:r>
              <a:rPr lang="en-GB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servers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Firewall with DDoS protection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Automatic </a:t>
            </a:r>
            <a:r>
              <a:rPr lang="en-GB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scaling</a:t>
            </a:r>
            <a:endParaRPr sz="1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 </a:t>
            </a:r>
            <a:r>
              <a:rPr lang="en-GB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replicated</a:t>
            </a:r>
            <a:r>
              <a:rPr lang="en-GB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database servers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Instantly </a:t>
            </a:r>
            <a:r>
              <a:rPr lang="en-GB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reproducible</a:t>
            </a:r>
            <a:r>
              <a:rPr lang="en-GB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in any continent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Entire infrastructure in </a:t>
            </a:r>
            <a:r>
              <a:rPr lang="en-GB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255 lines</a:t>
            </a:r>
            <a:r>
              <a:rPr lang="en-GB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of code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Time to market</a:t>
            </a:r>
            <a:r>
              <a:rPr lang="en-GB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with cloud: </a:t>
            </a:r>
            <a:r>
              <a:rPr lang="en-GB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5-10 minutes</a:t>
            </a:r>
            <a:endParaRPr sz="1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60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GB"/>
              <a:t>Cloud requires new ways of working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1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</a:pPr>
            <a:r>
              <a:rPr lang="en-GB" sz="36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CHANGE PROCESS: CLOUD</a:t>
            </a:r>
            <a:endParaRPr sz="3600" b="0" i="0" u="none" strike="noStrike" cap="none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1" name="Google Shape;371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932974"/>
            <a:ext cx="11887200" cy="310155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1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GB"/>
              <a:t>Cloud requires new ways of working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2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CHANGE ON PERSONAL LEVEL: DBA TIME SPENT</a:t>
            </a:r>
            <a:endParaRPr/>
          </a:p>
        </p:txBody>
      </p:sp>
      <p:sp>
        <p:nvSpPr>
          <p:cNvPr id="379" name="Google Shape;379;p62"/>
          <p:cNvSpPr txBox="1"/>
          <p:nvPr/>
        </p:nvSpPr>
        <p:spPr>
          <a:xfrm>
            <a:off x="2266250" y="5439313"/>
            <a:ext cx="29706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TRADITIONAL DB</a:t>
            </a:r>
            <a:endParaRPr sz="2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62"/>
          <p:cNvSpPr txBox="1"/>
          <p:nvPr/>
        </p:nvSpPr>
        <p:spPr>
          <a:xfrm>
            <a:off x="6897025" y="5439313"/>
            <a:ext cx="2970600" cy="7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MANAGED DB</a:t>
            </a:r>
            <a:endParaRPr sz="2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62"/>
          <p:cNvSpPr txBox="1"/>
          <p:nvPr/>
        </p:nvSpPr>
        <p:spPr>
          <a:xfrm>
            <a:off x="10271400" y="2160650"/>
            <a:ext cx="12486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Application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62"/>
          <p:cNvSpPr txBox="1"/>
          <p:nvPr/>
        </p:nvSpPr>
        <p:spPr>
          <a:xfrm>
            <a:off x="9586125" y="3298778"/>
            <a:ext cx="1038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62"/>
          <p:cNvSpPr txBox="1"/>
          <p:nvPr/>
        </p:nvSpPr>
        <p:spPr>
          <a:xfrm>
            <a:off x="9096225" y="4085100"/>
            <a:ext cx="1528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Monitoring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62"/>
          <p:cNvSpPr txBox="1"/>
          <p:nvPr/>
        </p:nvSpPr>
        <p:spPr>
          <a:xfrm>
            <a:off x="8743200" y="4619150"/>
            <a:ext cx="1528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Access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" name="Google Shape;385;p62"/>
          <p:cNvSpPr txBox="1"/>
          <p:nvPr/>
        </p:nvSpPr>
        <p:spPr>
          <a:xfrm>
            <a:off x="8481550" y="4979152"/>
            <a:ext cx="1528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Platform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86" name="Google Shape;386;p62"/>
          <p:cNvGrpSpPr/>
          <p:nvPr/>
        </p:nvGrpSpPr>
        <p:grpSpPr>
          <a:xfrm>
            <a:off x="1623650" y="1804141"/>
            <a:ext cx="4255800" cy="3451028"/>
            <a:chOff x="862925" y="1896897"/>
            <a:chExt cx="4255800" cy="3451028"/>
          </a:xfrm>
        </p:grpSpPr>
        <p:sp>
          <p:nvSpPr>
            <p:cNvPr id="387" name="Google Shape;387;p62"/>
            <p:cNvSpPr/>
            <p:nvPr/>
          </p:nvSpPr>
          <p:spPr>
            <a:xfrm>
              <a:off x="1560875" y="3218643"/>
              <a:ext cx="2859900" cy="1018200"/>
            </a:xfrm>
            <a:prstGeom prst="trapezoid">
              <a:avLst>
                <a:gd name="adj" fmla="val 61586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2"/>
            <p:cNvSpPr/>
            <p:nvPr/>
          </p:nvSpPr>
          <p:spPr>
            <a:xfrm>
              <a:off x="862925" y="4329725"/>
              <a:ext cx="4255800" cy="1018200"/>
            </a:xfrm>
            <a:prstGeom prst="trapezoid">
              <a:avLst>
                <a:gd name="adj" fmla="val 61586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2"/>
            <p:cNvSpPr/>
            <p:nvPr/>
          </p:nvSpPr>
          <p:spPr>
            <a:xfrm>
              <a:off x="2871473" y="1896897"/>
              <a:ext cx="259200" cy="194700"/>
            </a:xfrm>
            <a:prstGeom prst="triangle">
              <a:avLst>
                <a:gd name="adj" fmla="val 46537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62"/>
            <p:cNvSpPr/>
            <p:nvPr/>
          </p:nvSpPr>
          <p:spPr>
            <a:xfrm>
              <a:off x="2250125" y="2701561"/>
              <a:ext cx="1481400" cy="424200"/>
            </a:xfrm>
            <a:prstGeom prst="trapezoid">
              <a:avLst>
                <a:gd name="adj" fmla="val 61586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62"/>
            <p:cNvSpPr/>
            <p:nvPr/>
          </p:nvSpPr>
          <p:spPr>
            <a:xfrm>
              <a:off x="2558875" y="2184479"/>
              <a:ext cx="884400" cy="424200"/>
            </a:xfrm>
            <a:prstGeom prst="trapezoid">
              <a:avLst>
                <a:gd name="adj" fmla="val 61586"/>
              </a:avLst>
            </a:prstGeom>
            <a:solidFill>
              <a:schemeClr val="accen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2" name="Google Shape;392;p62"/>
          <p:cNvGrpSpPr/>
          <p:nvPr/>
        </p:nvGrpSpPr>
        <p:grpSpPr>
          <a:xfrm rot="10800000">
            <a:off x="6254425" y="1804141"/>
            <a:ext cx="4255800" cy="3451028"/>
            <a:chOff x="862925" y="1896897"/>
            <a:chExt cx="4255800" cy="3451028"/>
          </a:xfrm>
        </p:grpSpPr>
        <p:sp>
          <p:nvSpPr>
            <p:cNvPr id="393" name="Google Shape;393;p62"/>
            <p:cNvSpPr/>
            <p:nvPr/>
          </p:nvSpPr>
          <p:spPr>
            <a:xfrm>
              <a:off x="1560875" y="3218643"/>
              <a:ext cx="2859900" cy="1018200"/>
            </a:xfrm>
            <a:prstGeom prst="trapezoid">
              <a:avLst>
                <a:gd name="adj" fmla="val 61586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62"/>
            <p:cNvSpPr/>
            <p:nvPr/>
          </p:nvSpPr>
          <p:spPr>
            <a:xfrm>
              <a:off x="862925" y="4329725"/>
              <a:ext cx="4255800" cy="1018200"/>
            </a:xfrm>
            <a:prstGeom prst="trapezoid">
              <a:avLst>
                <a:gd name="adj" fmla="val 61586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62"/>
            <p:cNvSpPr/>
            <p:nvPr/>
          </p:nvSpPr>
          <p:spPr>
            <a:xfrm>
              <a:off x="2871473" y="1896897"/>
              <a:ext cx="259200" cy="194700"/>
            </a:xfrm>
            <a:prstGeom prst="triangle">
              <a:avLst>
                <a:gd name="adj" fmla="val 46537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62"/>
            <p:cNvSpPr/>
            <p:nvPr/>
          </p:nvSpPr>
          <p:spPr>
            <a:xfrm>
              <a:off x="2250125" y="2701561"/>
              <a:ext cx="1481400" cy="424200"/>
            </a:xfrm>
            <a:prstGeom prst="trapezoid">
              <a:avLst>
                <a:gd name="adj" fmla="val 61586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62"/>
            <p:cNvSpPr/>
            <p:nvPr/>
          </p:nvSpPr>
          <p:spPr>
            <a:xfrm>
              <a:off x="2558875" y="2184479"/>
              <a:ext cx="884400" cy="424200"/>
            </a:xfrm>
            <a:prstGeom prst="trapezoid">
              <a:avLst>
                <a:gd name="adj" fmla="val 61586"/>
              </a:avLst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62"/>
          <p:cNvSpPr txBox="1"/>
          <p:nvPr/>
        </p:nvSpPr>
        <p:spPr>
          <a:xfrm>
            <a:off x="2397775" y="1751675"/>
            <a:ext cx="12486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Application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62"/>
          <p:cNvSpPr txBox="1"/>
          <p:nvPr/>
        </p:nvSpPr>
        <p:spPr>
          <a:xfrm>
            <a:off x="2371175" y="2077040"/>
            <a:ext cx="10383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62"/>
          <p:cNvSpPr txBox="1"/>
          <p:nvPr/>
        </p:nvSpPr>
        <p:spPr>
          <a:xfrm>
            <a:off x="1561975" y="2612000"/>
            <a:ext cx="1528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Monitoring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62"/>
          <p:cNvSpPr txBox="1"/>
          <p:nvPr/>
        </p:nvSpPr>
        <p:spPr>
          <a:xfrm>
            <a:off x="1040075" y="3401762"/>
            <a:ext cx="1528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Access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2" name="Google Shape;402;p62"/>
          <p:cNvSpPr txBox="1"/>
          <p:nvPr/>
        </p:nvSpPr>
        <p:spPr>
          <a:xfrm>
            <a:off x="283175" y="4573864"/>
            <a:ext cx="15282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Platform</a:t>
            </a:r>
            <a:endParaRPr sz="14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p62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GB"/>
              <a:t>Cloud requires new ways of working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>
            <a:spLocks noGrp="1"/>
          </p:cNvSpPr>
          <p:nvPr>
            <p:ph type="ctrTitle"/>
          </p:nvPr>
        </p:nvSpPr>
        <p:spPr>
          <a:xfrm>
            <a:off x="720000" y="1800000"/>
            <a:ext cx="64800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/>
              <a:t>YOUR IT-ORGANISATION MAPS INTO AWS CLOUD SERVICES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>
                <a:solidFill>
                  <a:srgbClr val="FFFFFF"/>
                </a:solidFill>
              </a:rPr>
              <a:t>AWS SERVICES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6" name="Google Shape;416;p64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GB"/>
              <a:t>Why Cloud?</a:t>
            </a:r>
            <a:endParaRPr/>
          </a:p>
        </p:txBody>
      </p:sp>
      <p:pic>
        <p:nvPicPr>
          <p:cNvPr id="417" name="Google Shape;417;p6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950" y="1667801"/>
            <a:ext cx="10803250" cy="4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4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6700" y="4991350"/>
            <a:ext cx="4671499" cy="19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7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QUICK INTRO</a:t>
            </a:r>
            <a:endParaRPr/>
          </a:p>
        </p:txBody>
      </p:sp>
      <p:sp>
        <p:nvSpPr>
          <p:cNvPr id="228" name="Google Shape;228;p47"/>
          <p:cNvSpPr txBox="1">
            <a:spLocks noGrp="1"/>
          </p:cNvSpPr>
          <p:nvPr>
            <p:ph type="body" idx="1"/>
          </p:nvPr>
        </p:nvSpPr>
        <p:spPr>
          <a:xfrm>
            <a:off x="1980000" y="3928200"/>
            <a:ext cx="2520000" cy="54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Hamin Mousavi</a:t>
            </a:r>
            <a:endParaRPr sz="18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Senior cloud architect</a:t>
            </a:r>
            <a:endParaRPr/>
          </a:p>
        </p:txBody>
      </p:sp>
      <p:sp>
        <p:nvSpPr>
          <p:cNvPr id="229" name="Google Shape;229;p47"/>
          <p:cNvSpPr txBox="1">
            <a:spLocks noGrp="1"/>
          </p:cNvSpPr>
          <p:nvPr>
            <p:ph type="body" idx="2"/>
          </p:nvPr>
        </p:nvSpPr>
        <p:spPr>
          <a:xfrm>
            <a:off x="1818700" y="4518600"/>
            <a:ext cx="2955600" cy="180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AWS since 2008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Passion for: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Upskilling organisations, DevOps, CI/CD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47"/>
          <p:cNvSpPr txBox="1">
            <a:spLocks noGrp="1"/>
          </p:cNvSpPr>
          <p:nvPr>
            <p:ph type="subTitle" idx="9"/>
          </p:nvPr>
        </p:nvSpPr>
        <p:spPr>
          <a:xfrm>
            <a:off x="540000" y="432000"/>
            <a:ext cx="5400000" cy="36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Who am I?</a:t>
            </a:r>
            <a:endParaRPr/>
          </a:p>
        </p:txBody>
      </p:sp>
      <p:sp>
        <p:nvSpPr>
          <p:cNvPr id="231" name="Google Shape;231;p47"/>
          <p:cNvSpPr/>
          <p:nvPr/>
        </p:nvSpPr>
        <p:spPr>
          <a:xfrm>
            <a:off x="2446800" y="2029600"/>
            <a:ext cx="1800000" cy="180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7"/>
          <p:cNvSpPr/>
          <p:nvPr/>
        </p:nvSpPr>
        <p:spPr>
          <a:xfrm>
            <a:off x="6632650" y="1825400"/>
            <a:ext cx="1800000" cy="180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7"/>
          <p:cNvSpPr txBox="1">
            <a:spLocks noGrp="1"/>
          </p:cNvSpPr>
          <p:nvPr>
            <p:ph type="body" idx="2"/>
          </p:nvPr>
        </p:nvSpPr>
        <p:spPr>
          <a:xfrm>
            <a:off x="5766050" y="2733975"/>
            <a:ext cx="5400000" cy="89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hamin.se</a:t>
            </a:r>
            <a:endParaRPr sz="2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linkedin.com/in/haminm</a:t>
            </a:r>
            <a:endParaRPr sz="2400"/>
          </a:p>
        </p:txBody>
      </p:sp>
      <p:pic>
        <p:nvPicPr>
          <p:cNvPr id="234" name="Google Shape;234;p4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2400" y="2029600"/>
            <a:ext cx="1675200" cy="172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5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SHARED SECURITY MODEL</a:t>
            </a:r>
            <a:endParaRPr/>
          </a:p>
        </p:txBody>
      </p:sp>
      <p:sp>
        <p:nvSpPr>
          <p:cNvPr id="425" name="Google Shape;425;p65"/>
          <p:cNvSpPr/>
          <p:nvPr/>
        </p:nvSpPr>
        <p:spPr>
          <a:xfrm>
            <a:off x="834475" y="4368125"/>
            <a:ext cx="10490400" cy="1777800"/>
          </a:xfrm>
          <a:prstGeom prst="roundRect">
            <a:avLst>
              <a:gd name="adj" fmla="val 16667"/>
            </a:avLst>
          </a:prstGeom>
          <a:solidFill>
            <a:srgbClr val="F5F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65"/>
          <p:cNvSpPr/>
          <p:nvPr/>
        </p:nvSpPr>
        <p:spPr>
          <a:xfrm>
            <a:off x="3513263" y="4139525"/>
            <a:ext cx="4931100" cy="384300"/>
          </a:xfrm>
          <a:prstGeom prst="rect">
            <a:avLst/>
          </a:prstGeom>
          <a:solidFill>
            <a:srgbClr val="47494C"/>
          </a:solidFill>
          <a:ln>
            <a:noFill/>
          </a:ln>
          <a:effectLst>
            <a:outerShdw blurRad="271463" dist="9525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65"/>
          <p:cNvSpPr/>
          <p:nvPr/>
        </p:nvSpPr>
        <p:spPr>
          <a:xfrm>
            <a:off x="834475" y="1842000"/>
            <a:ext cx="10490400" cy="2232600"/>
          </a:xfrm>
          <a:prstGeom prst="roundRect">
            <a:avLst>
              <a:gd name="adj" fmla="val 16667"/>
            </a:avLst>
          </a:prstGeom>
          <a:solidFill>
            <a:srgbClr val="F5F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65"/>
          <p:cNvSpPr/>
          <p:nvPr/>
        </p:nvSpPr>
        <p:spPr>
          <a:xfrm>
            <a:off x="3513263" y="1624250"/>
            <a:ext cx="4931100" cy="384300"/>
          </a:xfrm>
          <a:prstGeom prst="rect">
            <a:avLst/>
          </a:prstGeom>
          <a:solidFill>
            <a:srgbClr val="47494C"/>
          </a:solidFill>
          <a:ln>
            <a:noFill/>
          </a:ln>
          <a:effectLst>
            <a:outerShdw blurRad="271463" dist="9525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65"/>
          <p:cNvSpPr txBox="1"/>
          <p:nvPr/>
        </p:nvSpPr>
        <p:spPr>
          <a:xfrm>
            <a:off x="3513263" y="1613400"/>
            <a:ext cx="4931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SECURITY </a:t>
            </a:r>
            <a:r>
              <a:rPr lang="en-GB" sz="1300">
                <a:solidFill>
                  <a:srgbClr val="FFAD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</a:t>
            </a:r>
            <a:r>
              <a:rPr lang="en-GB"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THE CLOUD - CUSTOMER RESPONSIBILITY</a:t>
            </a:r>
            <a:endParaRPr sz="13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0" name="Google Shape;430;p65"/>
          <p:cNvSpPr txBox="1"/>
          <p:nvPr/>
        </p:nvSpPr>
        <p:spPr>
          <a:xfrm>
            <a:off x="3513263" y="4138825"/>
            <a:ext cx="4931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SECURITY </a:t>
            </a:r>
            <a:r>
              <a:rPr lang="en-GB" sz="1300">
                <a:solidFill>
                  <a:srgbClr val="FFAD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OF</a:t>
            </a:r>
            <a:r>
              <a:rPr lang="en-GB"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THE CLOUD - VENDOR RESPONSIBILITY</a:t>
            </a:r>
            <a:endParaRPr sz="13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31" name="Google Shape;431;p65"/>
          <p:cNvSpPr/>
          <p:nvPr/>
        </p:nvSpPr>
        <p:spPr>
          <a:xfrm>
            <a:off x="10035375" y="2145050"/>
            <a:ext cx="1116300" cy="17778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Montserrat"/>
                <a:ea typeface="Montserrat"/>
                <a:cs typeface="Montserrat"/>
                <a:sym typeface="Montserrat"/>
              </a:rPr>
              <a:t>Customer IAM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65"/>
          <p:cNvSpPr/>
          <p:nvPr/>
        </p:nvSpPr>
        <p:spPr>
          <a:xfrm>
            <a:off x="10035375" y="4668525"/>
            <a:ext cx="1116300" cy="134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Montserrat"/>
                <a:ea typeface="Montserrat"/>
                <a:cs typeface="Montserrat"/>
                <a:sym typeface="Montserrat"/>
              </a:rPr>
              <a:t>Vendor IAM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3" name="Google Shape;433;p65"/>
          <p:cNvSpPr/>
          <p:nvPr/>
        </p:nvSpPr>
        <p:spPr>
          <a:xfrm>
            <a:off x="980525" y="4652975"/>
            <a:ext cx="1116300" cy="13464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Vendor Endpoints (API)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65"/>
          <p:cNvSpPr/>
          <p:nvPr/>
        </p:nvSpPr>
        <p:spPr>
          <a:xfrm>
            <a:off x="2297325" y="5386825"/>
            <a:ext cx="7556400" cy="6282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Montserrat"/>
                <a:ea typeface="Montserrat"/>
                <a:cs typeface="Montserrat"/>
                <a:sym typeface="Montserrat"/>
              </a:rPr>
              <a:t>Vendor Global Infrastructure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65"/>
          <p:cNvSpPr/>
          <p:nvPr/>
        </p:nvSpPr>
        <p:spPr>
          <a:xfrm>
            <a:off x="4854450" y="5430200"/>
            <a:ext cx="1585800" cy="530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Regions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6" name="Google Shape;436;p65"/>
          <p:cNvSpPr/>
          <p:nvPr/>
        </p:nvSpPr>
        <p:spPr>
          <a:xfrm>
            <a:off x="6527165" y="5430200"/>
            <a:ext cx="1585800" cy="530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Availability Zones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65"/>
          <p:cNvSpPr/>
          <p:nvPr/>
        </p:nvSpPr>
        <p:spPr>
          <a:xfrm>
            <a:off x="8199879" y="5430200"/>
            <a:ext cx="1585800" cy="530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Edge Locations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65"/>
          <p:cNvSpPr/>
          <p:nvPr/>
        </p:nvSpPr>
        <p:spPr>
          <a:xfrm>
            <a:off x="2297325" y="4668513"/>
            <a:ext cx="7556400" cy="6282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Foundation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Services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65"/>
          <p:cNvSpPr/>
          <p:nvPr/>
        </p:nvSpPr>
        <p:spPr>
          <a:xfrm>
            <a:off x="5124495" y="4711900"/>
            <a:ext cx="1499100" cy="530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Storage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65"/>
          <p:cNvSpPr/>
          <p:nvPr/>
        </p:nvSpPr>
        <p:spPr>
          <a:xfrm>
            <a:off x="6705604" y="4711900"/>
            <a:ext cx="1499100" cy="530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Databases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65"/>
          <p:cNvSpPr/>
          <p:nvPr/>
        </p:nvSpPr>
        <p:spPr>
          <a:xfrm>
            <a:off x="8286712" y="4711900"/>
            <a:ext cx="1499100" cy="530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Networking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65"/>
          <p:cNvSpPr/>
          <p:nvPr/>
        </p:nvSpPr>
        <p:spPr>
          <a:xfrm>
            <a:off x="3543375" y="4704025"/>
            <a:ext cx="1499100" cy="530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Compute</a:t>
            </a:r>
            <a:endParaRPr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65"/>
          <p:cNvSpPr/>
          <p:nvPr/>
        </p:nvSpPr>
        <p:spPr>
          <a:xfrm>
            <a:off x="1257600" y="2155275"/>
            <a:ext cx="8596200" cy="372900"/>
          </a:xfrm>
          <a:prstGeom prst="roundRect">
            <a:avLst>
              <a:gd name="adj" fmla="val 16667"/>
            </a:avLst>
          </a:prstGeom>
          <a:solidFill>
            <a:srgbClr val="92C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Customer 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65"/>
          <p:cNvSpPr/>
          <p:nvPr/>
        </p:nvSpPr>
        <p:spPr>
          <a:xfrm>
            <a:off x="1257600" y="2562342"/>
            <a:ext cx="8596200" cy="372900"/>
          </a:xfrm>
          <a:prstGeom prst="roundRect">
            <a:avLst>
              <a:gd name="adj" fmla="val 16667"/>
            </a:avLst>
          </a:prstGeom>
          <a:solidFill>
            <a:srgbClr val="92C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Platform &amp; Application Management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65"/>
          <p:cNvSpPr/>
          <p:nvPr/>
        </p:nvSpPr>
        <p:spPr>
          <a:xfrm>
            <a:off x="1257600" y="2973222"/>
            <a:ext cx="8596200" cy="372900"/>
          </a:xfrm>
          <a:prstGeom prst="roundRect">
            <a:avLst>
              <a:gd name="adj" fmla="val 16667"/>
            </a:avLst>
          </a:prstGeom>
          <a:solidFill>
            <a:srgbClr val="92C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Operating System, Network &amp; Firewall Configuration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65"/>
          <p:cNvSpPr/>
          <p:nvPr/>
        </p:nvSpPr>
        <p:spPr>
          <a:xfrm>
            <a:off x="1257600" y="3405100"/>
            <a:ext cx="2809200" cy="530700"/>
          </a:xfrm>
          <a:prstGeom prst="roundRect">
            <a:avLst>
              <a:gd name="adj" fmla="val 16667"/>
            </a:avLst>
          </a:prstGeom>
          <a:solidFill>
            <a:srgbClr val="92C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Client-side encryption &amp; data integrity, authentication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7" name="Google Shape;447;p65"/>
          <p:cNvSpPr/>
          <p:nvPr/>
        </p:nvSpPr>
        <p:spPr>
          <a:xfrm>
            <a:off x="4151118" y="3409200"/>
            <a:ext cx="2809200" cy="530700"/>
          </a:xfrm>
          <a:prstGeom prst="roundRect">
            <a:avLst>
              <a:gd name="adj" fmla="val 16667"/>
            </a:avLst>
          </a:prstGeom>
          <a:solidFill>
            <a:srgbClr val="92C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Server-side encryption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including file systems &amp; data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65"/>
          <p:cNvSpPr/>
          <p:nvPr/>
        </p:nvSpPr>
        <p:spPr>
          <a:xfrm>
            <a:off x="7044636" y="3409200"/>
            <a:ext cx="2809200" cy="530700"/>
          </a:xfrm>
          <a:prstGeom prst="roundRect">
            <a:avLst>
              <a:gd name="adj" fmla="val 16667"/>
            </a:avLst>
          </a:prstGeom>
          <a:solidFill>
            <a:srgbClr val="92C6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Montserrat"/>
                <a:ea typeface="Montserrat"/>
                <a:cs typeface="Montserrat"/>
                <a:sym typeface="Montserrat"/>
              </a:rPr>
              <a:t>Network traffic protection, including encryption, integrity &amp; identity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66"/>
          <p:cNvGrpSpPr/>
          <p:nvPr/>
        </p:nvGrpSpPr>
        <p:grpSpPr>
          <a:xfrm>
            <a:off x="3994324" y="2570898"/>
            <a:ext cx="3210579" cy="3067680"/>
            <a:chOff x="4909480" y="2110683"/>
            <a:chExt cx="2579400" cy="2579400"/>
          </a:xfrm>
        </p:grpSpPr>
        <p:sp>
          <p:nvSpPr>
            <p:cNvPr id="458" name="Google Shape;458;p66"/>
            <p:cNvSpPr/>
            <p:nvPr/>
          </p:nvSpPr>
          <p:spPr>
            <a:xfrm>
              <a:off x="4909480" y="2110683"/>
              <a:ext cx="2579400" cy="25794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179250" tIns="143400" rIns="179250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53"/>
                <a:buFont typeface="Arial"/>
                <a:buNone/>
              </a:pPr>
              <a:endParaRPr sz="2353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59" name="Google Shape;459;p66"/>
            <p:cNvSpPr/>
            <p:nvPr/>
          </p:nvSpPr>
          <p:spPr>
            <a:xfrm flipH="1">
              <a:off x="5415287" y="2812279"/>
              <a:ext cx="1618576" cy="1031188"/>
            </a:xfrm>
            <a:custGeom>
              <a:avLst/>
              <a:gdLst/>
              <a:ahLst/>
              <a:cxnLst/>
              <a:rect l="l" t="t" r="r" b="b"/>
              <a:pathLst>
                <a:path w="344" h="217" extrusionOk="0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solidFill>
              <a:srgbClr val="F2F2F2"/>
            </a:solidFill>
            <a:ln w="22225" cap="sq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83"/>
                <a:buFont typeface="Arial"/>
                <a:buNone/>
              </a:pPr>
              <a:endParaRPr sz="883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60" name="Google Shape;460;p66"/>
          <p:cNvSpPr txBox="1"/>
          <p:nvPr/>
        </p:nvSpPr>
        <p:spPr>
          <a:xfrm>
            <a:off x="4103859" y="1741589"/>
            <a:ext cx="106803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5725" tIns="140575" rIns="175725" bIns="1405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80D6"/>
              </a:buClr>
              <a:buSzPts val="2353"/>
              <a:buFont typeface="Arial"/>
              <a:buNone/>
            </a:pPr>
            <a:r>
              <a:rPr lang="en-GB" sz="2353" b="0" i="0" u="none" strike="noStrike" cap="none">
                <a:solidFill>
                  <a:srgbClr val="0F80D6"/>
                </a:solidFill>
                <a:latin typeface="Montserrat"/>
                <a:ea typeface="Montserrat"/>
                <a:cs typeface="Montserrat"/>
                <a:sym typeface="Montserrat"/>
              </a:rPr>
              <a:t>Speed</a:t>
            </a:r>
            <a:r>
              <a:rPr lang="en-GB" sz="2353" b="0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2353" b="0" i="1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rPr>
              <a:t>with</a:t>
            </a:r>
            <a:r>
              <a:rPr lang="en-GB" sz="2353" b="0" i="0" u="none" strike="noStrike" cap="none">
                <a:solidFill>
                  <a:srgbClr val="30303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2353" b="0" i="0" u="none" strike="noStrike" cap="non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Control</a:t>
            </a:r>
            <a:endParaRPr/>
          </a:p>
        </p:txBody>
      </p:sp>
      <p:grpSp>
        <p:nvGrpSpPr>
          <p:cNvPr id="461" name="Google Shape;461;p66"/>
          <p:cNvGrpSpPr/>
          <p:nvPr/>
        </p:nvGrpSpPr>
        <p:grpSpPr>
          <a:xfrm>
            <a:off x="8726897" y="4882025"/>
            <a:ext cx="716918" cy="716918"/>
            <a:chOff x="1371918" y="1375804"/>
            <a:chExt cx="731400" cy="731400"/>
          </a:xfrm>
        </p:grpSpPr>
        <p:sp>
          <p:nvSpPr>
            <p:cNvPr id="462" name="Google Shape;462;p66"/>
            <p:cNvSpPr/>
            <p:nvPr/>
          </p:nvSpPr>
          <p:spPr>
            <a:xfrm>
              <a:off x="1371918" y="1375804"/>
              <a:ext cx="731400" cy="73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50" tIns="143400" rIns="179250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53"/>
                <a:buFont typeface="Arial"/>
                <a:buNone/>
              </a:pPr>
              <a:endParaRPr sz="2353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3" name="Google Shape;463;p66"/>
            <p:cNvSpPr/>
            <p:nvPr/>
          </p:nvSpPr>
          <p:spPr>
            <a:xfrm>
              <a:off x="1463358" y="1467244"/>
              <a:ext cx="548700" cy="548700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50" tIns="143400" rIns="179250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53"/>
                <a:buFont typeface="Arial"/>
                <a:buNone/>
              </a:pPr>
              <a:endParaRPr sz="2353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4" name="Google Shape;464;p66"/>
            <p:cNvSpPr/>
            <p:nvPr/>
          </p:nvSpPr>
          <p:spPr>
            <a:xfrm>
              <a:off x="1621155" y="1582680"/>
              <a:ext cx="233049" cy="317766"/>
            </a:xfrm>
            <a:custGeom>
              <a:avLst/>
              <a:gdLst/>
              <a:ahLst/>
              <a:cxnLst/>
              <a:rect l="l" t="t" r="r" b="b"/>
              <a:pathLst>
                <a:path w="2750" h="3750" extrusionOk="0">
                  <a:moveTo>
                    <a:pt x="1000" y="375"/>
                  </a:moveTo>
                  <a:cubicBezTo>
                    <a:pt x="1000" y="168"/>
                    <a:pt x="1168" y="0"/>
                    <a:pt x="1375" y="0"/>
                  </a:cubicBezTo>
                  <a:cubicBezTo>
                    <a:pt x="1582" y="0"/>
                    <a:pt x="1750" y="168"/>
                    <a:pt x="1750" y="375"/>
                  </a:cubicBezTo>
                  <a:cubicBezTo>
                    <a:pt x="1750" y="500"/>
                    <a:pt x="1750" y="500"/>
                    <a:pt x="1750" y="500"/>
                  </a:cubicBezTo>
                  <a:cubicBezTo>
                    <a:pt x="2250" y="500"/>
                    <a:pt x="2250" y="500"/>
                    <a:pt x="2250" y="500"/>
                  </a:cubicBezTo>
                  <a:cubicBezTo>
                    <a:pt x="2250" y="1000"/>
                    <a:pt x="2250" y="1000"/>
                    <a:pt x="2250" y="1000"/>
                  </a:cubicBezTo>
                  <a:cubicBezTo>
                    <a:pt x="500" y="1000"/>
                    <a:pt x="500" y="1000"/>
                    <a:pt x="500" y="10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1000" y="500"/>
                    <a:pt x="1000" y="500"/>
                    <a:pt x="1000" y="500"/>
                  </a:cubicBezTo>
                  <a:lnTo>
                    <a:pt x="1000" y="375"/>
                  </a:lnTo>
                  <a:close/>
                  <a:moveTo>
                    <a:pt x="500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750"/>
                    <a:pt x="0" y="3750"/>
                    <a:pt x="0" y="3750"/>
                  </a:cubicBezTo>
                  <a:cubicBezTo>
                    <a:pt x="2750" y="3750"/>
                    <a:pt x="2750" y="3750"/>
                    <a:pt x="2750" y="3750"/>
                  </a:cubicBezTo>
                  <a:cubicBezTo>
                    <a:pt x="2750" y="500"/>
                    <a:pt x="2750" y="500"/>
                    <a:pt x="2750" y="500"/>
                  </a:cubicBezTo>
                  <a:cubicBezTo>
                    <a:pt x="2250" y="500"/>
                    <a:pt x="2250" y="500"/>
                    <a:pt x="2250" y="500"/>
                  </a:cubicBezTo>
                  <a:moveTo>
                    <a:pt x="500" y="1750"/>
                  </a:moveTo>
                  <a:cubicBezTo>
                    <a:pt x="1500" y="1750"/>
                    <a:pt x="1500" y="1750"/>
                    <a:pt x="1500" y="1750"/>
                  </a:cubicBezTo>
                  <a:moveTo>
                    <a:pt x="1500" y="2500"/>
                  </a:moveTo>
                  <a:cubicBezTo>
                    <a:pt x="500" y="2500"/>
                    <a:pt x="500" y="2500"/>
                    <a:pt x="500" y="2500"/>
                  </a:cubicBezTo>
                  <a:moveTo>
                    <a:pt x="1500" y="3250"/>
                  </a:moveTo>
                  <a:cubicBezTo>
                    <a:pt x="500" y="3250"/>
                    <a:pt x="500" y="3250"/>
                    <a:pt x="500" y="3250"/>
                  </a:cubicBezTo>
                  <a:moveTo>
                    <a:pt x="1750" y="1500"/>
                  </a:moveTo>
                  <a:cubicBezTo>
                    <a:pt x="2000" y="1750"/>
                    <a:pt x="2000" y="1750"/>
                    <a:pt x="2000" y="1750"/>
                  </a:cubicBezTo>
                  <a:cubicBezTo>
                    <a:pt x="2375" y="1375"/>
                    <a:pt x="2375" y="1375"/>
                    <a:pt x="2375" y="1375"/>
                  </a:cubicBezTo>
                  <a:moveTo>
                    <a:pt x="1750" y="2250"/>
                  </a:moveTo>
                  <a:cubicBezTo>
                    <a:pt x="2000" y="2500"/>
                    <a:pt x="2000" y="2500"/>
                    <a:pt x="2000" y="2500"/>
                  </a:cubicBezTo>
                  <a:cubicBezTo>
                    <a:pt x="2375" y="2125"/>
                    <a:pt x="2375" y="2125"/>
                    <a:pt x="2375" y="2125"/>
                  </a:cubicBezTo>
                  <a:moveTo>
                    <a:pt x="1750" y="3000"/>
                  </a:moveTo>
                  <a:cubicBezTo>
                    <a:pt x="2000" y="3250"/>
                    <a:pt x="2000" y="3250"/>
                    <a:pt x="2000" y="3250"/>
                  </a:cubicBezTo>
                  <a:cubicBezTo>
                    <a:pt x="2375" y="2875"/>
                    <a:pt x="2375" y="2875"/>
                    <a:pt x="2375" y="2875"/>
                  </a:cubicBezTo>
                </a:path>
              </a:pathLst>
            </a:custGeom>
            <a:noFill/>
            <a:ln w="1587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65"/>
                <a:buFont typeface="Arial"/>
                <a:buNone/>
              </a:pPr>
              <a:endParaRPr sz="1765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65" name="Google Shape;465;p66"/>
          <p:cNvGrpSpPr/>
          <p:nvPr/>
        </p:nvGrpSpPr>
        <p:grpSpPr>
          <a:xfrm>
            <a:off x="8726892" y="3696726"/>
            <a:ext cx="716918" cy="716918"/>
            <a:chOff x="4358958" y="1375804"/>
            <a:chExt cx="731400" cy="731400"/>
          </a:xfrm>
        </p:grpSpPr>
        <p:sp>
          <p:nvSpPr>
            <p:cNvPr id="466" name="Google Shape;466;p66"/>
            <p:cNvSpPr/>
            <p:nvPr/>
          </p:nvSpPr>
          <p:spPr>
            <a:xfrm>
              <a:off x="4358958" y="1375804"/>
              <a:ext cx="731400" cy="73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50" tIns="143400" rIns="179250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53"/>
                <a:buFont typeface="Arial"/>
                <a:buNone/>
              </a:pPr>
              <a:endParaRPr sz="2353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7" name="Google Shape;467;p66"/>
            <p:cNvSpPr/>
            <p:nvPr/>
          </p:nvSpPr>
          <p:spPr>
            <a:xfrm>
              <a:off x="4450398" y="1467244"/>
              <a:ext cx="548700" cy="548700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50" tIns="143400" rIns="179250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53"/>
                <a:buFont typeface="Arial"/>
                <a:buNone/>
              </a:pPr>
              <a:endParaRPr sz="2353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68" name="Google Shape;468;p66"/>
            <p:cNvSpPr/>
            <p:nvPr/>
          </p:nvSpPr>
          <p:spPr>
            <a:xfrm>
              <a:off x="4528122" y="1531183"/>
              <a:ext cx="393192" cy="414574"/>
            </a:xfrm>
            <a:custGeom>
              <a:avLst/>
              <a:gdLst/>
              <a:ahLst/>
              <a:cxnLst/>
              <a:rect l="l" t="t" r="r" b="b"/>
              <a:pathLst>
                <a:path w="307" h="326" extrusionOk="0">
                  <a:moveTo>
                    <a:pt x="307" y="163"/>
                  </a:moveTo>
                  <a:cubicBezTo>
                    <a:pt x="307" y="191"/>
                    <a:pt x="299" y="219"/>
                    <a:pt x="282" y="244"/>
                  </a:cubicBezTo>
                  <a:cubicBezTo>
                    <a:pt x="237" y="310"/>
                    <a:pt x="148" y="326"/>
                    <a:pt x="82" y="281"/>
                  </a:cubicBezTo>
                  <a:cubicBezTo>
                    <a:pt x="17" y="236"/>
                    <a:pt x="0" y="147"/>
                    <a:pt x="45" y="82"/>
                  </a:cubicBezTo>
                  <a:cubicBezTo>
                    <a:pt x="90" y="16"/>
                    <a:pt x="179" y="0"/>
                    <a:pt x="245" y="45"/>
                  </a:cubicBezTo>
                  <a:cubicBezTo>
                    <a:pt x="269" y="61"/>
                    <a:pt x="287" y="84"/>
                    <a:pt x="297" y="110"/>
                  </a:cubicBezTo>
                  <a:moveTo>
                    <a:pt x="257" y="99"/>
                  </a:moveTo>
                  <a:cubicBezTo>
                    <a:pt x="297" y="109"/>
                    <a:pt x="297" y="109"/>
                    <a:pt x="297" y="109"/>
                  </a:cubicBezTo>
                  <a:cubicBezTo>
                    <a:pt x="307" y="70"/>
                    <a:pt x="307" y="70"/>
                    <a:pt x="307" y="70"/>
                  </a:cubicBezTo>
                  <a:moveTo>
                    <a:pt x="126" y="199"/>
                  </a:moveTo>
                  <a:cubicBezTo>
                    <a:pt x="182" y="199"/>
                    <a:pt x="182" y="199"/>
                    <a:pt x="182" y="199"/>
                  </a:cubicBezTo>
                  <a:cubicBezTo>
                    <a:pt x="193" y="199"/>
                    <a:pt x="202" y="190"/>
                    <a:pt x="202" y="179"/>
                  </a:cubicBezTo>
                  <a:cubicBezTo>
                    <a:pt x="202" y="168"/>
                    <a:pt x="193" y="158"/>
                    <a:pt x="182" y="158"/>
                  </a:cubicBezTo>
                  <a:cubicBezTo>
                    <a:pt x="147" y="158"/>
                    <a:pt x="147" y="158"/>
                    <a:pt x="147" y="158"/>
                  </a:cubicBezTo>
                  <a:cubicBezTo>
                    <a:pt x="136" y="158"/>
                    <a:pt x="126" y="148"/>
                    <a:pt x="126" y="137"/>
                  </a:cubicBezTo>
                  <a:cubicBezTo>
                    <a:pt x="126" y="126"/>
                    <a:pt x="136" y="117"/>
                    <a:pt x="147" y="117"/>
                  </a:cubicBezTo>
                  <a:cubicBezTo>
                    <a:pt x="201" y="117"/>
                    <a:pt x="201" y="117"/>
                    <a:pt x="201" y="117"/>
                  </a:cubicBezTo>
                  <a:moveTo>
                    <a:pt x="164" y="88"/>
                  </a:moveTo>
                  <a:cubicBezTo>
                    <a:pt x="164" y="226"/>
                    <a:pt x="164" y="226"/>
                    <a:pt x="164" y="226"/>
                  </a:cubicBezTo>
                </a:path>
              </a:pathLst>
            </a:custGeom>
            <a:noFill/>
            <a:ln w="15875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65"/>
                <a:buFont typeface="Arial"/>
                <a:buNone/>
              </a:pPr>
              <a:endParaRPr sz="1765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69" name="Google Shape;469;p66"/>
          <p:cNvGrpSpPr/>
          <p:nvPr/>
        </p:nvGrpSpPr>
        <p:grpSpPr>
          <a:xfrm>
            <a:off x="8726886" y="2414003"/>
            <a:ext cx="716918" cy="716918"/>
            <a:chOff x="8902271" y="2461768"/>
            <a:chExt cx="731400" cy="731400"/>
          </a:xfrm>
        </p:grpSpPr>
        <p:sp>
          <p:nvSpPr>
            <p:cNvPr id="470" name="Google Shape;470;p66"/>
            <p:cNvSpPr/>
            <p:nvPr/>
          </p:nvSpPr>
          <p:spPr>
            <a:xfrm>
              <a:off x="8902271" y="2461768"/>
              <a:ext cx="731400" cy="731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50" tIns="143400" rIns="179250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53"/>
                <a:buFont typeface="Arial"/>
                <a:buNone/>
              </a:pPr>
              <a:endParaRPr sz="2353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1" name="Google Shape;471;p66"/>
            <p:cNvSpPr/>
            <p:nvPr/>
          </p:nvSpPr>
          <p:spPr>
            <a:xfrm>
              <a:off x="8993711" y="2553208"/>
              <a:ext cx="548700" cy="548700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79250" tIns="143400" rIns="179250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53"/>
                <a:buFont typeface="Arial"/>
                <a:buNone/>
              </a:pPr>
              <a:endParaRPr sz="2353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2" name="Google Shape;472;p66"/>
            <p:cNvSpPr/>
            <p:nvPr/>
          </p:nvSpPr>
          <p:spPr>
            <a:xfrm>
              <a:off x="9108367" y="2745472"/>
              <a:ext cx="319327" cy="164113"/>
            </a:xfrm>
            <a:custGeom>
              <a:avLst/>
              <a:gdLst/>
              <a:ahLst/>
              <a:cxnLst/>
              <a:rect l="l" t="t" r="r" b="b"/>
              <a:pathLst>
                <a:path w="1041" h="535" extrusionOk="0">
                  <a:moveTo>
                    <a:pt x="270" y="268"/>
                  </a:moveTo>
                  <a:lnTo>
                    <a:pt x="68" y="268"/>
                  </a:lnTo>
                  <a:moveTo>
                    <a:pt x="269" y="133"/>
                  </a:moveTo>
                  <a:lnTo>
                    <a:pt x="0" y="133"/>
                  </a:lnTo>
                  <a:moveTo>
                    <a:pt x="270" y="404"/>
                  </a:moveTo>
                  <a:lnTo>
                    <a:pt x="135" y="404"/>
                  </a:lnTo>
                  <a:moveTo>
                    <a:pt x="1041" y="0"/>
                  </a:moveTo>
                  <a:lnTo>
                    <a:pt x="371" y="0"/>
                  </a:lnTo>
                  <a:lnTo>
                    <a:pt x="371" y="535"/>
                  </a:lnTo>
                  <a:lnTo>
                    <a:pt x="1041" y="535"/>
                  </a:lnTo>
                  <a:lnTo>
                    <a:pt x="1041" y="0"/>
                  </a:lnTo>
                  <a:moveTo>
                    <a:pt x="671" y="268"/>
                  </a:moveTo>
                  <a:lnTo>
                    <a:pt x="469" y="268"/>
                  </a:lnTo>
                  <a:moveTo>
                    <a:pt x="942" y="133"/>
                  </a:moveTo>
                  <a:lnTo>
                    <a:pt x="469" y="133"/>
                  </a:lnTo>
                  <a:moveTo>
                    <a:pt x="672" y="404"/>
                  </a:moveTo>
                  <a:lnTo>
                    <a:pt x="469" y="404"/>
                  </a:lnTo>
                  <a:moveTo>
                    <a:pt x="909" y="267"/>
                  </a:moveTo>
                  <a:lnTo>
                    <a:pt x="772" y="267"/>
                  </a:lnTo>
                  <a:lnTo>
                    <a:pt x="772" y="404"/>
                  </a:lnTo>
                  <a:lnTo>
                    <a:pt x="909" y="404"/>
                  </a:lnTo>
                  <a:lnTo>
                    <a:pt x="909" y="267"/>
                  </a:lnTo>
                </a:path>
              </a:pathLst>
            </a:custGeom>
            <a:noFill/>
            <a:ln w="15875" cap="sq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65"/>
                <a:buFont typeface="Arial"/>
                <a:buNone/>
              </a:pPr>
              <a:endParaRPr sz="1765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73" name="Google Shape;473;p66"/>
          <p:cNvSpPr/>
          <p:nvPr/>
        </p:nvSpPr>
        <p:spPr>
          <a:xfrm>
            <a:off x="868948" y="3508529"/>
            <a:ext cx="16497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50"/>
              </a:buClr>
              <a:buSzPts val="1568"/>
              <a:buFont typeface="Arial"/>
              <a:buNone/>
            </a:pPr>
            <a:r>
              <a:rPr lang="en-GB" sz="1568" b="0" i="0" u="none" strike="noStrike" cap="none">
                <a:solidFill>
                  <a:srgbClr val="002050"/>
                </a:solidFill>
                <a:latin typeface="Montserrat"/>
                <a:ea typeface="Montserrat"/>
                <a:cs typeface="Montserrat"/>
                <a:sym typeface="Montserrat"/>
              </a:rPr>
              <a:t>Developers</a:t>
            </a:r>
            <a:endParaRPr/>
          </a:p>
        </p:txBody>
      </p:sp>
      <p:cxnSp>
        <p:nvCxnSpPr>
          <p:cNvPr id="474" name="Google Shape;474;p66"/>
          <p:cNvCxnSpPr/>
          <p:nvPr/>
        </p:nvCxnSpPr>
        <p:spPr>
          <a:xfrm>
            <a:off x="2452815" y="4221501"/>
            <a:ext cx="2252100" cy="0"/>
          </a:xfrm>
          <a:prstGeom prst="straightConnector1">
            <a:avLst/>
          </a:prstGeom>
          <a:noFill/>
          <a:ln w="25400" cap="rnd" cmpd="sng">
            <a:solidFill>
              <a:srgbClr val="DD000F"/>
            </a:solidFill>
            <a:prstDash val="dash"/>
            <a:round/>
            <a:headEnd type="none" w="sm" len="sm"/>
            <a:tailEnd type="stealth" w="med" len="med"/>
          </a:ln>
        </p:spPr>
      </p:cxnSp>
      <p:sp>
        <p:nvSpPr>
          <p:cNvPr id="475" name="Google Shape;475;p66"/>
          <p:cNvSpPr/>
          <p:nvPr/>
        </p:nvSpPr>
        <p:spPr>
          <a:xfrm>
            <a:off x="4774103" y="3925828"/>
            <a:ext cx="540117" cy="537779"/>
          </a:xfrm>
          <a:custGeom>
            <a:avLst/>
            <a:gdLst/>
            <a:ahLst/>
            <a:cxnLst/>
            <a:rect l="l" t="t" r="r" b="b"/>
            <a:pathLst>
              <a:path w="318" h="318" extrusionOk="0">
                <a:moveTo>
                  <a:pt x="72" y="159"/>
                </a:moveTo>
                <a:cubicBezTo>
                  <a:pt x="72" y="111"/>
                  <a:pt x="111" y="72"/>
                  <a:pt x="159" y="72"/>
                </a:cubicBezTo>
                <a:cubicBezTo>
                  <a:pt x="207" y="72"/>
                  <a:pt x="246" y="111"/>
                  <a:pt x="246" y="159"/>
                </a:cubicBezTo>
                <a:cubicBezTo>
                  <a:pt x="246" y="207"/>
                  <a:pt x="207" y="246"/>
                  <a:pt x="159" y="246"/>
                </a:cubicBezTo>
                <a:cubicBezTo>
                  <a:pt x="111" y="246"/>
                  <a:pt x="72" y="207"/>
                  <a:pt x="72" y="159"/>
                </a:cubicBezTo>
                <a:close/>
                <a:moveTo>
                  <a:pt x="212" y="9"/>
                </a:moveTo>
                <a:cubicBezTo>
                  <a:pt x="195" y="3"/>
                  <a:pt x="177" y="0"/>
                  <a:pt x="159" y="0"/>
                </a:cubicBezTo>
                <a:cubicBezTo>
                  <a:pt x="71" y="0"/>
                  <a:pt x="0" y="71"/>
                  <a:pt x="0" y="159"/>
                </a:cubicBezTo>
                <a:cubicBezTo>
                  <a:pt x="0" y="223"/>
                  <a:pt x="37" y="277"/>
                  <a:pt x="91" y="303"/>
                </a:cubicBezTo>
                <a:moveTo>
                  <a:pt x="106" y="309"/>
                </a:moveTo>
                <a:cubicBezTo>
                  <a:pt x="122" y="315"/>
                  <a:pt x="140" y="318"/>
                  <a:pt x="159" y="318"/>
                </a:cubicBezTo>
                <a:cubicBezTo>
                  <a:pt x="247" y="318"/>
                  <a:pt x="318" y="247"/>
                  <a:pt x="318" y="159"/>
                </a:cubicBezTo>
                <a:cubicBezTo>
                  <a:pt x="318" y="142"/>
                  <a:pt x="315" y="126"/>
                  <a:pt x="310" y="110"/>
                </a:cubicBezTo>
                <a:moveTo>
                  <a:pt x="304" y="93"/>
                </a:moveTo>
                <a:cubicBezTo>
                  <a:pt x="289" y="60"/>
                  <a:pt x="262" y="33"/>
                  <a:pt x="230" y="17"/>
                </a:cubicBezTo>
                <a:moveTo>
                  <a:pt x="202" y="56"/>
                </a:moveTo>
                <a:cubicBezTo>
                  <a:pt x="194" y="79"/>
                  <a:pt x="194" y="79"/>
                  <a:pt x="194" y="79"/>
                </a:cubicBezTo>
                <a:moveTo>
                  <a:pt x="268" y="118"/>
                </a:moveTo>
                <a:cubicBezTo>
                  <a:pt x="240" y="127"/>
                  <a:pt x="240" y="127"/>
                  <a:pt x="240" y="127"/>
                </a:cubicBezTo>
                <a:moveTo>
                  <a:pt x="239" y="192"/>
                </a:moveTo>
                <a:cubicBezTo>
                  <a:pt x="267" y="203"/>
                  <a:pt x="267" y="203"/>
                  <a:pt x="267" y="203"/>
                </a:cubicBezTo>
                <a:moveTo>
                  <a:pt x="206" y="265"/>
                </a:moveTo>
                <a:cubicBezTo>
                  <a:pt x="193" y="239"/>
                  <a:pt x="193" y="239"/>
                  <a:pt x="193" y="239"/>
                </a:cubicBezTo>
                <a:moveTo>
                  <a:pt x="117" y="266"/>
                </a:moveTo>
                <a:cubicBezTo>
                  <a:pt x="128" y="240"/>
                  <a:pt x="128" y="240"/>
                  <a:pt x="128" y="240"/>
                </a:cubicBezTo>
                <a:moveTo>
                  <a:pt x="54" y="203"/>
                </a:moveTo>
                <a:cubicBezTo>
                  <a:pt x="79" y="193"/>
                  <a:pt x="79" y="193"/>
                  <a:pt x="79" y="193"/>
                </a:cubicBezTo>
                <a:moveTo>
                  <a:pt x="54" y="118"/>
                </a:moveTo>
                <a:cubicBezTo>
                  <a:pt x="78" y="127"/>
                  <a:pt x="78" y="127"/>
                  <a:pt x="78" y="127"/>
                </a:cubicBezTo>
                <a:moveTo>
                  <a:pt x="127" y="78"/>
                </a:moveTo>
                <a:cubicBezTo>
                  <a:pt x="116" y="56"/>
                  <a:pt x="116" y="56"/>
                  <a:pt x="116" y="56"/>
                </a:cubicBezTo>
              </a:path>
            </a:pathLst>
          </a:custGeom>
          <a:noFill/>
          <a:ln w="2857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3"/>
              <a:buFont typeface="Arial"/>
              <a:buNone/>
            </a:pPr>
            <a:endParaRPr sz="883" b="0" i="0" u="none" strike="noStrike" cap="non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6" name="Google Shape;476;p66"/>
          <p:cNvSpPr/>
          <p:nvPr/>
        </p:nvSpPr>
        <p:spPr>
          <a:xfrm>
            <a:off x="5390406" y="3612897"/>
            <a:ext cx="540117" cy="537779"/>
          </a:xfrm>
          <a:custGeom>
            <a:avLst/>
            <a:gdLst/>
            <a:ahLst/>
            <a:cxnLst/>
            <a:rect l="l" t="t" r="r" b="b"/>
            <a:pathLst>
              <a:path w="318" h="318" extrusionOk="0">
                <a:moveTo>
                  <a:pt x="72" y="159"/>
                </a:moveTo>
                <a:cubicBezTo>
                  <a:pt x="72" y="111"/>
                  <a:pt x="111" y="72"/>
                  <a:pt x="159" y="72"/>
                </a:cubicBezTo>
                <a:cubicBezTo>
                  <a:pt x="207" y="72"/>
                  <a:pt x="246" y="111"/>
                  <a:pt x="246" y="159"/>
                </a:cubicBezTo>
                <a:cubicBezTo>
                  <a:pt x="246" y="207"/>
                  <a:pt x="207" y="246"/>
                  <a:pt x="159" y="246"/>
                </a:cubicBezTo>
                <a:cubicBezTo>
                  <a:pt x="111" y="246"/>
                  <a:pt x="72" y="207"/>
                  <a:pt x="72" y="159"/>
                </a:cubicBezTo>
                <a:close/>
                <a:moveTo>
                  <a:pt x="212" y="9"/>
                </a:moveTo>
                <a:cubicBezTo>
                  <a:pt x="195" y="3"/>
                  <a:pt x="177" y="0"/>
                  <a:pt x="159" y="0"/>
                </a:cubicBezTo>
                <a:cubicBezTo>
                  <a:pt x="71" y="0"/>
                  <a:pt x="0" y="71"/>
                  <a:pt x="0" y="159"/>
                </a:cubicBezTo>
                <a:cubicBezTo>
                  <a:pt x="0" y="223"/>
                  <a:pt x="37" y="277"/>
                  <a:pt x="91" y="303"/>
                </a:cubicBezTo>
                <a:moveTo>
                  <a:pt x="106" y="309"/>
                </a:moveTo>
                <a:cubicBezTo>
                  <a:pt x="122" y="315"/>
                  <a:pt x="140" y="318"/>
                  <a:pt x="159" y="318"/>
                </a:cubicBezTo>
                <a:cubicBezTo>
                  <a:pt x="247" y="318"/>
                  <a:pt x="318" y="247"/>
                  <a:pt x="318" y="159"/>
                </a:cubicBezTo>
                <a:cubicBezTo>
                  <a:pt x="318" y="142"/>
                  <a:pt x="315" y="126"/>
                  <a:pt x="310" y="110"/>
                </a:cubicBezTo>
                <a:moveTo>
                  <a:pt x="304" y="93"/>
                </a:moveTo>
                <a:cubicBezTo>
                  <a:pt x="289" y="60"/>
                  <a:pt x="262" y="33"/>
                  <a:pt x="230" y="17"/>
                </a:cubicBezTo>
                <a:moveTo>
                  <a:pt x="202" y="56"/>
                </a:moveTo>
                <a:cubicBezTo>
                  <a:pt x="194" y="79"/>
                  <a:pt x="194" y="79"/>
                  <a:pt x="194" y="79"/>
                </a:cubicBezTo>
                <a:moveTo>
                  <a:pt x="268" y="118"/>
                </a:moveTo>
                <a:cubicBezTo>
                  <a:pt x="240" y="127"/>
                  <a:pt x="240" y="127"/>
                  <a:pt x="240" y="127"/>
                </a:cubicBezTo>
                <a:moveTo>
                  <a:pt x="239" y="192"/>
                </a:moveTo>
                <a:cubicBezTo>
                  <a:pt x="267" y="203"/>
                  <a:pt x="267" y="203"/>
                  <a:pt x="267" y="203"/>
                </a:cubicBezTo>
                <a:moveTo>
                  <a:pt x="206" y="265"/>
                </a:moveTo>
                <a:cubicBezTo>
                  <a:pt x="193" y="239"/>
                  <a:pt x="193" y="239"/>
                  <a:pt x="193" y="239"/>
                </a:cubicBezTo>
                <a:moveTo>
                  <a:pt x="117" y="266"/>
                </a:moveTo>
                <a:cubicBezTo>
                  <a:pt x="128" y="240"/>
                  <a:pt x="128" y="240"/>
                  <a:pt x="128" y="240"/>
                </a:cubicBezTo>
                <a:moveTo>
                  <a:pt x="54" y="203"/>
                </a:moveTo>
                <a:cubicBezTo>
                  <a:pt x="79" y="193"/>
                  <a:pt x="79" y="193"/>
                  <a:pt x="79" y="193"/>
                </a:cubicBezTo>
                <a:moveTo>
                  <a:pt x="54" y="118"/>
                </a:moveTo>
                <a:cubicBezTo>
                  <a:pt x="78" y="127"/>
                  <a:pt x="78" y="127"/>
                  <a:pt x="78" y="127"/>
                </a:cubicBezTo>
                <a:moveTo>
                  <a:pt x="127" y="78"/>
                </a:moveTo>
                <a:cubicBezTo>
                  <a:pt x="116" y="56"/>
                  <a:pt x="116" y="56"/>
                  <a:pt x="116" y="56"/>
                </a:cubicBezTo>
              </a:path>
            </a:pathLst>
          </a:custGeom>
          <a:noFill/>
          <a:ln w="2857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3"/>
              <a:buFont typeface="Arial"/>
              <a:buNone/>
            </a:pPr>
            <a:endParaRPr sz="883" b="0" i="0" u="none" strike="noStrike" cap="non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7" name="Google Shape;477;p66"/>
          <p:cNvSpPr/>
          <p:nvPr/>
        </p:nvSpPr>
        <p:spPr>
          <a:xfrm>
            <a:off x="5938718" y="4001700"/>
            <a:ext cx="540117" cy="537779"/>
          </a:xfrm>
          <a:custGeom>
            <a:avLst/>
            <a:gdLst/>
            <a:ahLst/>
            <a:cxnLst/>
            <a:rect l="l" t="t" r="r" b="b"/>
            <a:pathLst>
              <a:path w="318" h="318" extrusionOk="0">
                <a:moveTo>
                  <a:pt x="72" y="159"/>
                </a:moveTo>
                <a:cubicBezTo>
                  <a:pt x="72" y="111"/>
                  <a:pt x="111" y="72"/>
                  <a:pt x="159" y="72"/>
                </a:cubicBezTo>
                <a:cubicBezTo>
                  <a:pt x="207" y="72"/>
                  <a:pt x="246" y="111"/>
                  <a:pt x="246" y="159"/>
                </a:cubicBezTo>
                <a:cubicBezTo>
                  <a:pt x="246" y="207"/>
                  <a:pt x="207" y="246"/>
                  <a:pt x="159" y="246"/>
                </a:cubicBezTo>
                <a:cubicBezTo>
                  <a:pt x="111" y="246"/>
                  <a:pt x="72" y="207"/>
                  <a:pt x="72" y="159"/>
                </a:cubicBezTo>
                <a:close/>
                <a:moveTo>
                  <a:pt x="212" y="9"/>
                </a:moveTo>
                <a:cubicBezTo>
                  <a:pt x="195" y="3"/>
                  <a:pt x="177" y="0"/>
                  <a:pt x="159" y="0"/>
                </a:cubicBezTo>
                <a:cubicBezTo>
                  <a:pt x="71" y="0"/>
                  <a:pt x="0" y="71"/>
                  <a:pt x="0" y="159"/>
                </a:cubicBezTo>
                <a:cubicBezTo>
                  <a:pt x="0" y="223"/>
                  <a:pt x="37" y="277"/>
                  <a:pt x="91" y="303"/>
                </a:cubicBezTo>
                <a:moveTo>
                  <a:pt x="106" y="309"/>
                </a:moveTo>
                <a:cubicBezTo>
                  <a:pt x="122" y="315"/>
                  <a:pt x="140" y="318"/>
                  <a:pt x="159" y="318"/>
                </a:cubicBezTo>
                <a:cubicBezTo>
                  <a:pt x="247" y="318"/>
                  <a:pt x="318" y="247"/>
                  <a:pt x="318" y="159"/>
                </a:cubicBezTo>
                <a:cubicBezTo>
                  <a:pt x="318" y="142"/>
                  <a:pt x="315" y="126"/>
                  <a:pt x="310" y="110"/>
                </a:cubicBezTo>
                <a:moveTo>
                  <a:pt x="304" y="93"/>
                </a:moveTo>
                <a:cubicBezTo>
                  <a:pt x="289" y="60"/>
                  <a:pt x="262" y="33"/>
                  <a:pt x="230" y="17"/>
                </a:cubicBezTo>
                <a:moveTo>
                  <a:pt x="202" y="56"/>
                </a:moveTo>
                <a:cubicBezTo>
                  <a:pt x="194" y="79"/>
                  <a:pt x="194" y="79"/>
                  <a:pt x="194" y="79"/>
                </a:cubicBezTo>
                <a:moveTo>
                  <a:pt x="268" y="118"/>
                </a:moveTo>
                <a:cubicBezTo>
                  <a:pt x="240" y="127"/>
                  <a:pt x="240" y="127"/>
                  <a:pt x="240" y="127"/>
                </a:cubicBezTo>
                <a:moveTo>
                  <a:pt x="239" y="192"/>
                </a:moveTo>
                <a:cubicBezTo>
                  <a:pt x="267" y="203"/>
                  <a:pt x="267" y="203"/>
                  <a:pt x="267" y="203"/>
                </a:cubicBezTo>
                <a:moveTo>
                  <a:pt x="206" y="265"/>
                </a:moveTo>
                <a:cubicBezTo>
                  <a:pt x="193" y="239"/>
                  <a:pt x="193" y="239"/>
                  <a:pt x="193" y="239"/>
                </a:cubicBezTo>
                <a:moveTo>
                  <a:pt x="117" y="266"/>
                </a:moveTo>
                <a:cubicBezTo>
                  <a:pt x="128" y="240"/>
                  <a:pt x="128" y="240"/>
                  <a:pt x="128" y="240"/>
                </a:cubicBezTo>
                <a:moveTo>
                  <a:pt x="54" y="203"/>
                </a:moveTo>
                <a:cubicBezTo>
                  <a:pt x="79" y="193"/>
                  <a:pt x="79" y="193"/>
                  <a:pt x="79" y="193"/>
                </a:cubicBezTo>
                <a:moveTo>
                  <a:pt x="54" y="118"/>
                </a:moveTo>
                <a:cubicBezTo>
                  <a:pt x="78" y="127"/>
                  <a:pt x="78" y="127"/>
                  <a:pt x="78" y="127"/>
                </a:cubicBezTo>
                <a:moveTo>
                  <a:pt x="127" y="78"/>
                </a:moveTo>
                <a:cubicBezTo>
                  <a:pt x="116" y="56"/>
                  <a:pt x="116" y="56"/>
                  <a:pt x="116" y="56"/>
                </a:cubicBezTo>
              </a:path>
            </a:pathLst>
          </a:custGeom>
          <a:noFill/>
          <a:ln w="2857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3"/>
              <a:buFont typeface="Arial"/>
              <a:buNone/>
            </a:pPr>
            <a:endParaRPr sz="883" b="0" i="0" u="none" strike="noStrike" cap="non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8" name="Google Shape;478;p66"/>
          <p:cNvSpPr/>
          <p:nvPr/>
        </p:nvSpPr>
        <p:spPr>
          <a:xfrm>
            <a:off x="5018643" y="2787175"/>
            <a:ext cx="3683044" cy="1159101"/>
          </a:xfrm>
          <a:custGeom>
            <a:avLst/>
            <a:gdLst/>
            <a:ahLst/>
            <a:cxnLst/>
            <a:rect l="l" t="t" r="r" b="b"/>
            <a:pathLst>
              <a:path w="3836504" h="1182756" extrusionOk="0">
                <a:moveTo>
                  <a:pt x="3836504" y="0"/>
                </a:moveTo>
                <a:lnTo>
                  <a:pt x="0" y="0"/>
                </a:lnTo>
                <a:lnTo>
                  <a:pt x="0" y="1182756"/>
                </a:lnTo>
              </a:path>
            </a:pathLst>
          </a:custGeom>
          <a:noFill/>
          <a:ln w="25400" cap="rnd" cmpd="sng">
            <a:solidFill>
              <a:srgbClr val="DD000F"/>
            </a:solidFill>
            <a:prstDash val="dash"/>
            <a:round/>
            <a:headEnd type="stealth" w="med" len="med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</a:pPr>
            <a:endParaRPr sz="1765" b="0" i="0" u="none" strike="noStrike" cap="non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9" name="Google Shape;479;p66"/>
          <p:cNvSpPr/>
          <p:nvPr/>
        </p:nvSpPr>
        <p:spPr>
          <a:xfrm rot="10800000" flipH="1">
            <a:off x="6237219" y="4536595"/>
            <a:ext cx="2464954" cy="727395"/>
          </a:xfrm>
          <a:custGeom>
            <a:avLst/>
            <a:gdLst/>
            <a:ahLst/>
            <a:cxnLst/>
            <a:rect l="l" t="t" r="r" b="b"/>
            <a:pathLst>
              <a:path w="3836504" h="1182756" extrusionOk="0">
                <a:moveTo>
                  <a:pt x="3836504" y="0"/>
                </a:moveTo>
                <a:lnTo>
                  <a:pt x="0" y="0"/>
                </a:lnTo>
                <a:lnTo>
                  <a:pt x="0" y="1182756"/>
                </a:lnTo>
              </a:path>
            </a:pathLst>
          </a:custGeom>
          <a:noFill/>
          <a:ln w="25400" cap="rnd" cmpd="sng">
            <a:solidFill>
              <a:srgbClr val="DD000F"/>
            </a:solidFill>
            <a:prstDash val="dash"/>
            <a:round/>
            <a:headEnd type="stealth" w="med" len="med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</a:pPr>
            <a:endParaRPr sz="1765" b="0" i="0" u="none" strike="noStrike" cap="non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80" name="Google Shape;480;p66"/>
          <p:cNvSpPr/>
          <p:nvPr/>
        </p:nvSpPr>
        <p:spPr>
          <a:xfrm>
            <a:off x="4354425" y="5875558"/>
            <a:ext cx="25419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50"/>
              </a:buClr>
              <a:buSzPts val="1568"/>
              <a:buFont typeface="Arial"/>
              <a:buNone/>
            </a:pPr>
            <a:r>
              <a:rPr lang="en-GB" sz="1568" b="0" i="0" u="none" strike="noStrike" cap="none">
                <a:solidFill>
                  <a:srgbClr val="002050"/>
                </a:solidFill>
                <a:latin typeface="Montserrat"/>
                <a:ea typeface="Montserrat"/>
                <a:cs typeface="Montserrat"/>
                <a:sym typeface="Montserrat"/>
              </a:rPr>
              <a:t>Built-in controls through policy instead of workflow</a:t>
            </a:r>
            <a:endParaRPr/>
          </a:p>
        </p:txBody>
      </p:sp>
      <p:sp>
        <p:nvSpPr>
          <p:cNvPr id="481" name="Google Shape;481;p66"/>
          <p:cNvSpPr/>
          <p:nvPr/>
        </p:nvSpPr>
        <p:spPr>
          <a:xfrm>
            <a:off x="5953910" y="3878321"/>
            <a:ext cx="2785740" cy="185067"/>
          </a:xfrm>
          <a:custGeom>
            <a:avLst/>
            <a:gdLst/>
            <a:ahLst/>
            <a:cxnLst/>
            <a:rect l="l" t="t" r="r" b="b"/>
            <a:pathLst>
              <a:path w="2842592" h="188844" extrusionOk="0">
                <a:moveTo>
                  <a:pt x="0" y="0"/>
                </a:moveTo>
                <a:lnTo>
                  <a:pt x="1311966" y="0"/>
                </a:lnTo>
                <a:lnTo>
                  <a:pt x="1311966" y="188844"/>
                </a:lnTo>
                <a:lnTo>
                  <a:pt x="2842592" y="188844"/>
                </a:lnTo>
              </a:path>
            </a:pathLst>
          </a:custGeom>
          <a:noFill/>
          <a:ln w="25400" cap="rnd" cmpd="sng">
            <a:solidFill>
              <a:srgbClr val="DD000F"/>
            </a:solidFill>
            <a:prstDash val="dash"/>
            <a:round/>
            <a:headEnd type="none" w="sm" len="sm"/>
            <a:tailEnd type="stealth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Font typeface="Arial"/>
              <a:buNone/>
            </a:pPr>
            <a:endParaRPr sz="1765" b="0" i="0" u="none" strike="noStrike" cap="non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82" name="Google Shape;482;p66"/>
          <p:cNvGrpSpPr/>
          <p:nvPr/>
        </p:nvGrpSpPr>
        <p:grpSpPr>
          <a:xfrm>
            <a:off x="7603992" y="3815154"/>
            <a:ext cx="548128" cy="548128"/>
            <a:chOff x="8273084" y="4939580"/>
            <a:chExt cx="559200" cy="559200"/>
          </a:xfrm>
        </p:grpSpPr>
        <p:sp>
          <p:nvSpPr>
            <p:cNvPr id="483" name="Google Shape;483;p66"/>
            <p:cNvSpPr/>
            <p:nvPr/>
          </p:nvSpPr>
          <p:spPr>
            <a:xfrm>
              <a:off x="8273084" y="4939580"/>
              <a:ext cx="559200" cy="559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50" tIns="143400" rIns="179250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53"/>
                <a:buFont typeface="Arial"/>
                <a:buNone/>
              </a:pPr>
              <a:endParaRPr sz="2353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4" name="Google Shape;484;p66"/>
            <p:cNvSpPr/>
            <p:nvPr/>
          </p:nvSpPr>
          <p:spPr>
            <a:xfrm>
              <a:off x="8368690" y="5036252"/>
              <a:ext cx="367893" cy="36576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solidFill>
              <a:schemeClr val="dk2"/>
            </a:solidFill>
            <a:ln w="22225" cap="sq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83"/>
                <a:buFont typeface="Arial"/>
                <a:buNone/>
              </a:pPr>
              <a:endParaRPr sz="883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85" name="Google Shape;485;p66"/>
          <p:cNvGrpSpPr/>
          <p:nvPr/>
        </p:nvGrpSpPr>
        <p:grpSpPr>
          <a:xfrm>
            <a:off x="7603992" y="4969281"/>
            <a:ext cx="548128" cy="548128"/>
            <a:chOff x="8273084" y="4939580"/>
            <a:chExt cx="559200" cy="559200"/>
          </a:xfrm>
        </p:grpSpPr>
        <p:sp>
          <p:nvSpPr>
            <p:cNvPr id="486" name="Google Shape;486;p66"/>
            <p:cNvSpPr/>
            <p:nvPr/>
          </p:nvSpPr>
          <p:spPr>
            <a:xfrm>
              <a:off x="8273084" y="4939580"/>
              <a:ext cx="559200" cy="559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50" tIns="143400" rIns="179250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53"/>
                <a:buFont typeface="Arial"/>
                <a:buNone/>
              </a:pPr>
              <a:endParaRPr sz="2353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87" name="Google Shape;487;p66"/>
            <p:cNvSpPr/>
            <p:nvPr/>
          </p:nvSpPr>
          <p:spPr>
            <a:xfrm>
              <a:off x="8368690" y="5036252"/>
              <a:ext cx="367893" cy="36576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solidFill>
              <a:schemeClr val="dk2"/>
            </a:solidFill>
            <a:ln w="22225" cap="sq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83"/>
                <a:buFont typeface="Arial"/>
                <a:buNone/>
              </a:pPr>
              <a:endParaRPr sz="883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88" name="Google Shape;488;p66"/>
          <p:cNvGrpSpPr/>
          <p:nvPr/>
        </p:nvGrpSpPr>
        <p:grpSpPr>
          <a:xfrm>
            <a:off x="7603992" y="2512627"/>
            <a:ext cx="548128" cy="548128"/>
            <a:chOff x="8273084" y="4939580"/>
            <a:chExt cx="559200" cy="559200"/>
          </a:xfrm>
        </p:grpSpPr>
        <p:sp>
          <p:nvSpPr>
            <p:cNvPr id="489" name="Google Shape;489;p66"/>
            <p:cNvSpPr/>
            <p:nvPr/>
          </p:nvSpPr>
          <p:spPr>
            <a:xfrm>
              <a:off x="8273084" y="4939580"/>
              <a:ext cx="559200" cy="559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79250" tIns="143400" rIns="179250" bIns="1434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53"/>
                <a:buFont typeface="Arial"/>
                <a:buNone/>
              </a:pPr>
              <a:endParaRPr sz="2353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90" name="Google Shape;490;p66"/>
            <p:cNvSpPr/>
            <p:nvPr/>
          </p:nvSpPr>
          <p:spPr>
            <a:xfrm>
              <a:off x="8368690" y="5036252"/>
              <a:ext cx="367893" cy="365760"/>
            </a:xfrm>
            <a:custGeom>
              <a:avLst/>
              <a:gdLst/>
              <a:ahLst/>
              <a:cxnLst/>
              <a:rect l="l" t="t" r="r" b="b"/>
              <a:pathLst>
                <a:path w="250" h="250" extrusionOk="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solidFill>
              <a:schemeClr val="dk2"/>
            </a:solidFill>
            <a:ln w="22225" cap="sq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89625" tIns="44800" rIns="89625" bIns="448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83"/>
                <a:buFont typeface="Arial"/>
                <a:buNone/>
              </a:pPr>
              <a:endParaRPr sz="883" b="0" i="0" u="none" strike="noStrike" cap="none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91" name="Google Shape;491;p66"/>
          <p:cNvSpPr/>
          <p:nvPr/>
        </p:nvSpPr>
        <p:spPr>
          <a:xfrm>
            <a:off x="1471759" y="2793539"/>
            <a:ext cx="443435" cy="495752"/>
          </a:xfrm>
          <a:custGeom>
            <a:avLst/>
            <a:gdLst/>
            <a:ahLst/>
            <a:cxnLst/>
            <a:rect l="l" t="t" r="r" b="b"/>
            <a:pathLst>
              <a:path w="246" h="275" extrusionOk="0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Arial"/>
              <a:buNone/>
            </a:pPr>
            <a:endParaRPr sz="1765" b="0" i="0" u="none" strike="noStrike" cap="non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2" name="Google Shape;492;p66"/>
          <p:cNvSpPr/>
          <p:nvPr/>
        </p:nvSpPr>
        <p:spPr>
          <a:xfrm>
            <a:off x="834920" y="5050039"/>
            <a:ext cx="1649700" cy="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50"/>
              </a:buClr>
              <a:buSzPts val="1568"/>
              <a:buFont typeface="Arial"/>
              <a:buNone/>
            </a:pPr>
            <a:r>
              <a:rPr lang="en-GB" sz="1568" b="0" i="0" u="none" strike="noStrike" cap="none">
                <a:solidFill>
                  <a:srgbClr val="002050"/>
                </a:solidFill>
                <a:latin typeface="Montserrat"/>
                <a:ea typeface="Montserrat"/>
                <a:cs typeface="Montserrat"/>
                <a:sym typeface="Montserrat"/>
              </a:rPr>
              <a:t>Operations</a:t>
            </a:r>
            <a:endParaRPr/>
          </a:p>
        </p:txBody>
      </p:sp>
      <p:sp>
        <p:nvSpPr>
          <p:cNvPr id="493" name="Google Shape;493;p66"/>
          <p:cNvSpPr/>
          <p:nvPr/>
        </p:nvSpPr>
        <p:spPr>
          <a:xfrm>
            <a:off x="1437731" y="4335048"/>
            <a:ext cx="443435" cy="495752"/>
          </a:xfrm>
          <a:custGeom>
            <a:avLst/>
            <a:gdLst/>
            <a:ahLst/>
            <a:cxnLst/>
            <a:rect l="l" t="t" r="r" b="b"/>
            <a:pathLst>
              <a:path w="246" h="275" extrusionOk="0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Arial"/>
              <a:buNone/>
            </a:pPr>
            <a:endParaRPr sz="1765" b="0" i="0" u="none" strike="noStrike" cap="non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4" name="Google Shape;494;p66"/>
          <p:cNvSpPr/>
          <p:nvPr/>
        </p:nvSpPr>
        <p:spPr>
          <a:xfrm>
            <a:off x="9831288" y="4087988"/>
            <a:ext cx="18564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50"/>
              </a:buClr>
              <a:buSzPts val="1568"/>
              <a:buFont typeface="Arial"/>
              <a:buNone/>
            </a:pPr>
            <a:r>
              <a:rPr lang="en-GB" sz="1568" b="0" i="0" u="none" strike="noStrike" cap="none">
                <a:solidFill>
                  <a:srgbClr val="002050"/>
                </a:solidFill>
                <a:latin typeface="Montserrat"/>
                <a:ea typeface="Montserrat"/>
                <a:cs typeface="Montserrat"/>
                <a:sym typeface="Montserrat"/>
              </a:rPr>
              <a:t>Cloud Custodian Team</a:t>
            </a:r>
            <a:endParaRPr/>
          </a:p>
        </p:txBody>
      </p:sp>
      <p:sp>
        <p:nvSpPr>
          <p:cNvPr id="495" name="Google Shape;495;p66"/>
          <p:cNvSpPr/>
          <p:nvPr/>
        </p:nvSpPr>
        <p:spPr>
          <a:xfrm>
            <a:off x="10434100" y="3481583"/>
            <a:ext cx="443435" cy="495752"/>
          </a:xfrm>
          <a:custGeom>
            <a:avLst/>
            <a:gdLst/>
            <a:ahLst/>
            <a:cxnLst/>
            <a:rect l="l" t="t" r="r" b="b"/>
            <a:pathLst>
              <a:path w="246" h="275" extrusionOk="0">
                <a:moveTo>
                  <a:pt x="48" y="76"/>
                </a:moveTo>
                <a:cubicBezTo>
                  <a:pt x="48" y="34"/>
                  <a:pt x="82" y="0"/>
                  <a:pt x="124" y="0"/>
                </a:cubicBezTo>
                <a:cubicBezTo>
                  <a:pt x="166" y="0"/>
                  <a:pt x="201" y="34"/>
                  <a:pt x="201" y="76"/>
                </a:cubicBezTo>
                <a:cubicBezTo>
                  <a:pt x="201" y="118"/>
                  <a:pt x="166" y="152"/>
                  <a:pt x="124" y="152"/>
                </a:cubicBezTo>
                <a:cubicBezTo>
                  <a:pt x="82" y="152"/>
                  <a:pt x="48" y="118"/>
                  <a:pt x="48" y="76"/>
                </a:cubicBezTo>
                <a:close/>
                <a:moveTo>
                  <a:pt x="246" y="275"/>
                </a:moveTo>
                <a:cubicBezTo>
                  <a:pt x="246" y="207"/>
                  <a:pt x="191" y="152"/>
                  <a:pt x="123" y="152"/>
                </a:cubicBezTo>
                <a:cubicBezTo>
                  <a:pt x="55" y="152"/>
                  <a:pt x="0" y="207"/>
                  <a:pt x="0" y="275"/>
                </a:cubicBezTo>
              </a:path>
            </a:pathLst>
          </a:custGeom>
          <a:noFill/>
          <a:ln w="19050" cap="sq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9625" tIns="44800" rIns="89625" bIns="44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65"/>
              <a:buFont typeface="Arial"/>
              <a:buNone/>
            </a:pPr>
            <a:endParaRPr sz="1765" b="0" i="0" u="none" strike="noStrike" cap="none">
              <a:solidFill>
                <a:srgbClr val="50505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6" name="Google Shape;496;p66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</a:pPr>
            <a:r>
              <a:rPr lang="en-GB"/>
              <a:t>CLOUD NATIVE GOVERNANCE</a:t>
            </a:r>
            <a:endParaRPr sz="3600" b="0" i="0" u="none" strike="noStrike" cap="none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7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AWS IS API DRIVEN</a:t>
            </a:r>
            <a:endParaRPr/>
          </a:p>
        </p:txBody>
      </p:sp>
      <p:sp>
        <p:nvSpPr>
          <p:cNvPr id="503" name="Google Shape;503;p67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</p:spPr>
        <p:txBody>
          <a:bodyPr spcFirstLastPara="1" wrap="square" lIns="0" tIns="0" rIns="0" bIns="900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67"/>
          <p:cNvSpPr/>
          <p:nvPr/>
        </p:nvSpPr>
        <p:spPr>
          <a:xfrm>
            <a:off x="3072900" y="2371689"/>
            <a:ext cx="4407600" cy="47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5" name="Google Shape;505;p6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300" y="4883414"/>
            <a:ext cx="1320875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7"/>
          <p:cNvSpPr/>
          <p:nvPr/>
        </p:nvSpPr>
        <p:spPr>
          <a:xfrm rot="2963691">
            <a:off x="1595470" y="4011777"/>
            <a:ext cx="1932265" cy="60572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67"/>
          <p:cNvSpPr/>
          <p:nvPr/>
        </p:nvSpPr>
        <p:spPr>
          <a:xfrm rot="-2700377">
            <a:off x="6826178" y="4044864"/>
            <a:ext cx="1932311" cy="60584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7"/>
          <p:cNvSpPr txBox="1"/>
          <p:nvPr/>
        </p:nvSpPr>
        <p:spPr>
          <a:xfrm>
            <a:off x="4699652" y="4993589"/>
            <a:ext cx="28407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Cloud Management Console in browser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67"/>
          <p:cNvSpPr txBox="1"/>
          <p:nvPr/>
        </p:nvSpPr>
        <p:spPr>
          <a:xfrm>
            <a:off x="7864902" y="4481039"/>
            <a:ext cx="28407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API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67"/>
          <p:cNvSpPr txBox="1"/>
          <p:nvPr/>
        </p:nvSpPr>
        <p:spPr>
          <a:xfrm>
            <a:off x="3730300" y="1974564"/>
            <a:ext cx="2981100" cy="13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API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Command line tools, Infrastructure as Code, SDKs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67"/>
          <p:cNvSpPr txBox="1"/>
          <p:nvPr/>
        </p:nvSpPr>
        <p:spPr>
          <a:xfrm>
            <a:off x="1569079" y="4299914"/>
            <a:ext cx="9588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Login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67"/>
          <p:cNvSpPr txBox="1"/>
          <p:nvPr/>
        </p:nvSpPr>
        <p:spPr>
          <a:xfrm>
            <a:off x="9178832" y="2526864"/>
            <a:ext cx="28407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compute, network, storage...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3" name="Google Shape;513;p6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0175" y="1919039"/>
            <a:ext cx="1794600" cy="17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7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862" y="1495813"/>
            <a:ext cx="2423262" cy="2423262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7"/>
          <p:cNvSpPr txBox="1"/>
          <p:nvPr/>
        </p:nvSpPr>
        <p:spPr>
          <a:xfrm>
            <a:off x="8489413" y="1827800"/>
            <a:ext cx="2009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Nunito"/>
                <a:ea typeface="Nunito"/>
                <a:cs typeface="Nunito"/>
                <a:sym typeface="Nunito"/>
              </a:rPr>
              <a:t>CLOUD PLATFORM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8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AUTHENTICATION LAYERS</a:t>
            </a:r>
            <a:endParaRPr/>
          </a:p>
        </p:txBody>
      </p:sp>
      <p:sp>
        <p:nvSpPr>
          <p:cNvPr id="522" name="Google Shape;522;p68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</p:spPr>
        <p:txBody>
          <a:bodyPr spcFirstLastPara="1" wrap="square" lIns="0" tIns="0" rIns="0" bIns="900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68"/>
          <p:cNvSpPr/>
          <p:nvPr/>
        </p:nvSpPr>
        <p:spPr>
          <a:xfrm>
            <a:off x="449625" y="1943100"/>
            <a:ext cx="3414600" cy="1686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AWS Resources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4" name="Google Shape;524;p68"/>
          <p:cNvSpPr/>
          <p:nvPr/>
        </p:nvSpPr>
        <p:spPr>
          <a:xfrm>
            <a:off x="4152525" y="1943100"/>
            <a:ext cx="3414600" cy="1686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Virtual Machines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5" name="Google Shape;525;p68"/>
          <p:cNvSpPr/>
          <p:nvPr/>
        </p:nvSpPr>
        <p:spPr>
          <a:xfrm>
            <a:off x="8105400" y="1943100"/>
            <a:ext cx="3414600" cy="1686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Applications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6" name="Google Shape;526;p68"/>
          <p:cNvSpPr txBox="1"/>
          <p:nvPr/>
        </p:nvSpPr>
        <p:spPr>
          <a:xfrm>
            <a:off x="1149675" y="4605350"/>
            <a:ext cx="20145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Directory federation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7" name="Google Shape;527;p68"/>
          <p:cNvSpPr txBox="1"/>
          <p:nvPr/>
        </p:nvSpPr>
        <p:spPr>
          <a:xfrm>
            <a:off x="4406925" y="4700575"/>
            <a:ext cx="29058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AWS Session Manager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8398200" y="4700575"/>
            <a:ext cx="2829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Nunito"/>
                <a:ea typeface="Nunito"/>
                <a:cs typeface="Nunito"/>
                <a:sym typeface="Nunito"/>
              </a:rPr>
              <a:t>AWS Cognito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29" name="Google Shape;529;p68"/>
          <p:cNvCxnSpPr>
            <a:stCxn id="526" idx="0"/>
            <a:endCxn id="523" idx="2"/>
          </p:cNvCxnSpPr>
          <p:nvPr/>
        </p:nvCxnSpPr>
        <p:spPr>
          <a:xfrm rot="10800000">
            <a:off x="2156925" y="3629150"/>
            <a:ext cx="0" cy="976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68"/>
          <p:cNvCxnSpPr>
            <a:stCxn id="527" idx="0"/>
            <a:endCxn id="524" idx="2"/>
          </p:cNvCxnSpPr>
          <p:nvPr/>
        </p:nvCxnSpPr>
        <p:spPr>
          <a:xfrm rot="10800000">
            <a:off x="5859825" y="3628975"/>
            <a:ext cx="0" cy="1071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1" name="Google Shape;531;p68"/>
          <p:cNvCxnSpPr>
            <a:stCxn id="528" idx="0"/>
            <a:endCxn id="525" idx="2"/>
          </p:cNvCxnSpPr>
          <p:nvPr/>
        </p:nvCxnSpPr>
        <p:spPr>
          <a:xfrm rot="10800000">
            <a:off x="9812700" y="3628975"/>
            <a:ext cx="0" cy="1071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9"/>
          <p:cNvSpPr txBox="1">
            <a:spLocks noGrp="1"/>
          </p:cNvSpPr>
          <p:nvPr>
            <p:ph type="title"/>
          </p:nvPr>
        </p:nvSpPr>
        <p:spPr>
          <a:xfrm>
            <a:off x="421825" y="770377"/>
            <a:ext cx="2819100" cy="204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TYPICAL AWS ACCOUNT STRUCTURE</a:t>
            </a:r>
            <a:endParaRPr/>
          </a:p>
        </p:txBody>
      </p:sp>
      <p:pic>
        <p:nvPicPr>
          <p:cNvPr id="538" name="Google Shape;53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250" y="128905"/>
            <a:ext cx="8724748" cy="6474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0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AUDIT DATA FLOW</a:t>
            </a:r>
            <a:endParaRPr/>
          </a:p>
        </p:txBody>
      </p:sp>
      <p:sp>
        <p:nvSpPr>
          <p:cNvPr id="545" name="Google Shape;545;p70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</p:spPr>
        <p:txBody>
          <a:bodyPr spcFirstLastPara="1" wrap="square" lIns="0" tIns="0" rIns="0" bIns="900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70"/>
          <p:cNvSpPr/>
          <p:nvPr/>
        </p:nvSpPr>
        <p:spPr>
          <a:xfrm flipH="1">
            <a:off x="3150993" y="4331229"/>
            <a:ext cx="4961100" cy="108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70"/>
          <p:cNvSpPr/>
          <p:nvPr/>
        </p:nvSpPr>
        <p:spPr>
          <a:xfrm flipH="1">
            <a:off x="3149517" y="4165384"/>
            <a:ext cx="3114000" cy="109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70"/>
          <p:cNvSpPr/>
          <p:nvPr/>
        </p:nvSpPr>
        <p:spPr>
          <a:xfrm>
            <a:off x="1552352" y="3714532"/>
            <a:ext cx="1577700" cy="839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9" name="Google Shape;549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7779" y="3337348"/>
            <a:ext cx="629700" cy="6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0"/>
          <p:cNvSpPr txBox="1"/>
          <p:nvPr/>
        </p:nvSpPr>
        <p:spPr>
          <a:xfrm>
            <a:off x="1704371" y="3982719"/>
            <a:ext cx="1273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Audit</a:t>
            </a:r>
            <a:endParaRPr/>
          </a:p>
        </p:txBody>
      </p:sp>
      <p:sp>
        <p:nvSpPr>
          <p:cNvPr id="551" name="Google Shape;551;p70"/>
          <p:cNvSpPr/>
          <p:nvPr/>
        </p:nvSpPr>
        <p:spPr>
          <a:xfrm>
            <a:off x="5013384" y="2049820"/>
            <a:ext cx="1577700" cy="947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Google Shape;552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8811" y="1672636"/>
            <a:ext cx="629700" cy="6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0"/>
          <p:cNvSpPr txBox="1"/>
          <p:nvPr/>
        </p:nvSpPr>
        <p:spPr>
          <a:xfrm>
            <a:off x="5165403" y="2082917"/>
            <a:ext cx="1273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Shared Services</a:t>
            </a:r>
            <a:b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b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endParaRPr/>
          </a:p>
        </p:txBody>
      </p:sp>
      <p:sp>
        <p:nvSpPr>
          <p:cNvPr id="554" name="Google Shape;554;p70"/>
          <p:cNvSpPr/>
          <p:nvPr/>
        </p:nvSpPr>
        <p:spPr>
          <a:xfrm rot="-1411641" flipH="1">
            <a:off x="3148817" y="2953345"/>
            <a:ext cx="1524099" cy="9848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3697343" y="3611137"/>
            <a:ext cx="1577700" cy="947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6" name="Google Shape;556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2770" y="3233953"/>
            <a:ext cx="629700" cy="6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70"/>
          <p:cNvSpPr txBox="1"/>
          <p:nvPr/>
        </p:nvSpPr>
        <p:spPr>
          <a:xfrm>
            <a:off x="3849362" y="3890496"/>
            <a:ext cx="1273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5165403" y="5343403"/>
            <a:ext cx="1577700" cy="947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4460" y="5017552"/>
            <a:ext cx="629700" cy="6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0"/>
          <p:cNvSpPr txBox="1"/>
          <p:nvPr/>
        </p:nvSpPr>
        <p:spPr>
          <a:xfrm>
            <a:off x="5274992" y="5676962"/>
            <a:ext cx="1273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IAM</a:t>
            </a:r>
            <a:endParaRPr/>
          </a:p>
        </p:txBody>
      </p:sp>
      <p:sp>
        <p:nvSpPr>
          <p:cNvPr id="561" name="Google Shape;561;p70"/>
          <p:cNvSpPr/>
          <p:nvPr/>
        </p:nvSpPr>
        <p:spPr>
          <a:xfrm flipH="1">
            <a:off x="1153511" y="5434045"/>
            <a:ext cx="484500" cy="10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70"/>
          <p:cNvSpPr/>
          <p:nvPr/>
        </p:nvSpPr>
        <p:spPr>
          <a:xfrm flipH="1">
            <a:off x="3168199" y="3988061"/>
            <a:ext cx="477900" cy="103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70"/>
          <p:cNvSpPr/>
          <p:nvPr/>
        </p:nvSpPr>
        <p:spPr>
          <a:xfrm rot="1432458" flipH="1">
            <a:off x="3059237" y="5028949"/>
            <a:ext cx="2117700" cy="10825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1464768" y="5293246"/>
            <a:ext cx="1273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Audit data</a:t>
            </a:r>
            <a:endParaRPr/>
          </a:p>
        </p:txBody>
      </p:sp>
      <p:sp>
        <p:nvSpPr>
          <p:cNvPr id="565" name="Google Shape;565;p70"/>
          <p:cNvSpPr/>
          <p:nvPr/>
        </p:nvSpPr>
        <p:spPr>
          <a:xfrm>
            <a:off x="3448262" y="5362503"/>
            <a:ext cx="1577700" cy="947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87319" y="5036652"/>
            <a:ext cx="629700" cy="6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70"/>
          <p:cNvSpPr txBox="1"/>
          <p:nvPr/>
        </p:nvSpPr>
        <p:spPr>
          <a:xfrm>
            <a:off x="3557851" y="5696062"/>
            <a:ext cx="1273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Disaster</a:t>
            </a:r>
            <a:b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Recovery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70"/>
          <p:cNvSpPr/>
          <p:nvPr/>
        </p:nvSpPr>
        <p:spPr>
          <a:xfrm rot="2230249" flipH="1">
            <a:off x="2236693" y="4776194"/>
            <a:ext cx="1393759" cy="10086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70"/>
          <p:cNvSpPr/>
          <p:nvPr/>
        </p:nvSpPr>
        <p:spPr>
          <a:xfrm>
            <a:off x="8200087" y="3606207"/>
            <a:ext cx="1577700" cy="947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70"/>
          <p:cNvSpPr/>
          <p:nvPr/>
        </p:nvSpPr>
        <p:spPr>
          <a:xfrm>
            <a:off x="6339527" y="3685998"/>
            <a:ext cx="1577700" cy="947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4942" y="3259505"/>
            <a:ext cx="629700" cy="6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70"/>
          <p:cNvSpPr txBox="1"/>
          <p:nvPr/>
        </p:nvSpPr>
        <p:spPr>
          <a:xfrm>
            <a:off x="6501534" y="3916048"/>
            <a:ext cx="1273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70"/>
          <p:cNvSpPr/>
          <p:nvPr/>
        </p:nvSpPr>
        <p:spPr>
          <a:xfrm rot="10800000" flipH="1">
            <a:off x="3200828" y="3829016"/>
            <a:ext cx="424500" cy="11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70"/>
          <p:cNvSpPr/>
          <p:nvPr/>
        </p:nvSpPr>
        <p:spPr>
          <a:xfrm flipH="1">
            <a:off x="1084274" y="5804686"/>
            <a:ext cx="556500" cy="11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30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70"/>
          <p:cNvSpPr txBox="1"/>
          <p:nvPr/>
        </p:nvSpPr>
        <p:spPr>
          <a:xfrm>
            <a:off x="1460412" y="5667717"/>
            <a:ext cx="1273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Audit data</a:t>
            </a:r>
            <a:b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copy</a:t>
            </a:r>
            <a:endParaRPr/>
          </a:p>
        </p:txBody>
      </p:sp>
      <p:sp>
        <p:nvSpPr>
          <p:cNvPr id="576" name="Google Shape;576;p70"/>
          <p:cNvSpPr txBox="1"/>
          <p:nvPr/>
        </p:nvSpPr>
        <p:spPr>
          <a:xfrm>
            <a:off x="8352106" y="3885566"/>
            <a:ext cx="1273500" cy="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Google Shape;57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64901" y="3208470"/>
            <a:ext cx="629700" cy="6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1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</a:pPr>
            <a:r>
              <a:rPr lang="en-GB"/>
              <a:t>REFOCUSING THE IT ORGANISATION</a:t>
            </a:r>
            <a:endParaRPr sz="3600" b="0" i="0" u="none" strike="noStrike" cap="none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4" name="Google Shape;584;p71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Montserrat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Cloud requires new ways of working</a:t>
            </a:r>
            <a:endParaRPr sz="13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85" name="Google Shape;585;p71"/>
          <p:cNvGraphicFramePr/>
          <p:nvPr/>
        </p:nvGraphicFramePr>
        <p:xfrm>
          <a:off x="720000" y="1620000"/>
          <a:ext cx="11044800" cy="4624250"/>
        </p:xfrm>
        <a:graphic>
          <a:graphicData uri="http://schemas.openxmlformats.org/drawingml/2006/table">
            <a:tbl>
              <a:tblPr>
                <a:noFill/>
                <a:tableStyleId>{EFF91DA5-BE9E-4F98-9ABF-037B52BD7EBD}</a:tableStyleId>
              </a:tblPr>
              <a:tblGrid>
                <a:gridCol w="276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1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Physical + Private Cloud</a:t>
                      </a:r>
                      <a:endParaRPr sz="1400" b="1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524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1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IaaS + Containers</a:t>
                      </a:r>
                      <a:endParaRPr sz="1400" b="1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b="1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PaaS + Serverless</a:t>
                      </a:r>
                      <a:endParaRPr sz="1400" b="1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Application / Software</a:t>
                      </a: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</a:t>
                      </a: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8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Application Server, DB, ...</a:t>
                      </a: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OS</a:t>
                      </a: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Virtualization</a:t>
                      </a: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Hardware</a:t>
                      </a: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Networking</a:t>
                      </a: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Datacenter Facilities</a:t>
                      </a: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86" name="Google Shape;586;p71"/>
          <p:cNvSpPr txBox="1"/>
          <p:nvPr/>
        </p:nvSpPr>
        <p:spPr>
          <a:xfrm>
            <a:off x="6733800" y="4978275"/>
            <a:ext cx="47862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2"/>
          <p:cNvSpPr txBox="1"/>
          <p:nvPr/>
        </p:nvSpPr>
        <p:spPr>
          <a:xfrm>
            <a:off x="9553700" y="1643075"/>
            <a:ext cx="1876500" cy="4442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Alignment</a:t>
            </a:r>
            <a:endParaRPr sz="1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3" name="Google Shape;593;p72"/>
          <p:cNvSpPr txBox="1"/>
          <p:nvPr/>
        </p:nvSpPr>
        <p:spPr>
          <a:xfrm>
            <a:off x="4591650" y="2932575"/>
            <a:ext cx="4779000" cy="2568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Cloud Competence Center</a:t>
            </a:r>
            <a:endParaRPr sz="1400" b="0" i="0" u="none" strike="noStrike" cap="none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4" name="Google Shape;594;p72"/>
          <p:cNvSpPr txBox="1"/>
          <p:nvPr/>
        </p:nvSpPr>
        <p:spPr>
          <a:xfrm>
            <a:off x="909400" y="2939850"/>
            <a:ext cx="3499200" cy="25689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DevOps Teams</a:t>
            </a:r>
            <a:endParaRPr sz="1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5" name="Google Shape;595;p72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Nunito"/>
              <a:buNone/>
            </a:pPr>
            <a:r>
              <a:rPr lang="en-GB"/>
              <a:t>BUILD UP: CLOUD AND PROJECT GOVERNANCE</a:t>
            </a:r>
            <a:endParaRPr sz="3600" i="0" u="none" strike="noStrike" cap="none">
              <a:solidFill>
                <a:schemeClr val="accent1"/>
              </a:solidFill>
            </a:endParaRPr>
          </a:p>
        </p:txBody>
      </p:sp>
      <p:sp>
        <p:nvSpPr>
          <p:cNvPr id="596" name="Google Shape;596;p72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Montserrat"/>
              <a:buNone/>
            </a:pPr>
            <a:r>
              <a:rPr lang="en-GB" sz="130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Cloud Governance</a:t>
            </a:r>
            <a:endParaRPr sz="1300" i="0" u="none" strike="noStrike" cap="none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97" name="Google Shape;597;p72"/>
          <p:cNvSpPr txBox="1"/>
          <p:nvPr/>
        </p:nvSpPr>
        <p:spPr>
          <a:xfrm>
            <a:off x="909400" y="5629125"/>
            <a:ext cx="8461200" cy="45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Cloud Operations / Managed Services</a:t>
            </a: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98" name="Google Shape;598;p7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0149" y="5700239"/>
            <a:ext cx="358932" cy="314071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2"/>
          <p:cNvSpPr txBox="1"/>
          <p:nvPr/>
        </p:nvSpPr>
        <p:spPr>
          <a:xfrm>
            <a:off x="909400" y="1643075"/>
            <a:ext cx="8461200" cy="10908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Cloud Steering Board</a:t>
            </a:r>
            <a:endParaRPr sz="1400" b="0" i="0" u="none" strike="noStrike" cap="non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3"/>
          <p:cNvSpPr/>
          <p:nvPr/>
        </p:nvSpPr>
        <p:spPr>
          <a:xfrm>
            <a:off x="8154089" y="1999128"/>
            <a:ext cx="2341500" cy="2341800"/>
          </a:xfrm>
          <a:prstGeom prst="ellipse">
            <a:avLst/>
          </a:prstGeom>
          <a:solidFill>
            <a:srgbClr val="E5E5E5">
              <a:alpha val="49410"/>
            </a:srgbClr>
          </a:solidFill>
          <a:ln w="25400" cap="flat" cmpd="sng">
            <a:solidFill>
              <a:srgbClr val="7F7F7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73"/>
          <p:cNvSpPr txBox="1">
            <a:spLocks noGrp="1"/>
          </p:cNvSpPr>
          <p:nvPr>
            <p:ph type="title"/>
          </p:nvPr>
        </p:nvSpPr>
        <p:spPr>
          <a:xfrm>
            <a:off x="540000" y="900000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Evolution of Cloud Competence Center</a:t>
            </a:r>
            <a:endParaRPr/>
          </a:p>
        </p:txBody>
      </p:sp>
      <p:sp>
        <p:nvSpPr>
          <p:cNvPr id="607" name="Google Shape;607;p73"/>
          <p:cNvSpPr txBox="1">
            <a:spLocks noGrp="1"/>
          </p:cNvSpPr>
          <p:nvPr>
            <p:ph type="subTitle" idx="2"/>
          </p:nvPr>
        </p:nvSpPr>
        <p:spPr>
          <a:xfrm>
            <a:off x="540000" y="432000"/>
            <a:ext cx="540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GB"/>
              <a:t>Evolving the team</a:t>
            </a:r>
            <a:endParaRPr/>
          </a:p>
        </p:txBody>
      </p:sp>
      <p:cxnSp>
        <p:nvCxnSpPr>
          <p:cNvPr id="608" name="Google Shape;608;p73"/>
          <p:cNvCxnSpPr/>
          <p:nvPr/>
        </p:nvCxnSpPr>
        <p:spPr>
          <a:xfrm>
            <a:off x="935175" y="6168375"/>
            <a:ext cx="1068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grpSp>
        <p:nvGrpSpPr>
          <p:cNvPr id="609" name="Google Shape;609;p73"/>
          <p:cNvGrpSpPr/>
          <p:nvPr/>
        </p:nvGrpSpPr>
        <p:grpSpPr>
          <a:xfrm>
            <a:off x="2090750" y="2652050"/>
            <a:ext cx="1008600" cy="1008600"/>
            <a:chOff x="1870375" y="2575850"/>
            <a:chExt cx="1008600" cy="1008600"/>
          </a:xfrm>
        </p:grpSpPr>
        <p:sp>
          <p:nvSpPr>
            <p:cNvPr id="610" name="Google Shape;610;p73"/>
            <p:cNvSpPr/>
            <p:nvPr/>
          </p:nvSpPr>
          <p:spPr>
            <a:xfrm>
              <a:off x="1870375" y="2575850"/>
              <a:ext cx="1008600" cy="10086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11" name="Google Shape;611;p73" descr="Users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80276" y="2885759"/>
              <a:ext cx="388781" cy="388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2" name="Google Shape;612;p73"/>
          <p:cNvSpPr/>
          <p:nvPr/>
        </p:nvSpPr>
        <p:spPr>
          <a:xfrm>
            <a:off x="9689181" y="3534260"/>
            <a:ext cx="516300" cy="516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7F7F7F">
                <a:alpha val="494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4275" rIns="3600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3" name="Google Shape;613;p73" descr="Users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2944" y="3598003"/>
            <a:ext cx="388781" cy="38877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3"/>
          <p:cNvSpPr/>
          <p:nvPr/>
        </p:nvSpPr>
        <p:spPr>
          <a:xfrm>
            <a:off x="8820550" y="2665725"/>
            <a:ext cx="1008600" cy="1008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5" name="Google Shape;615;p73" descr="Users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0451" y="2975634"/>
            <a:ext cx="388781" cy="388779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3"/>
          <p:cNvSpPr/>
          <p:nvPr/>
        </p:nvSpPr>
        <p:spPr>
          <a:xfrm>
            <a:off x="6342581" y="3547935"/>
            <a:ext cx="516300" cy="516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7F7F7F">
                <a:alpha val="494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4275" rIns="3600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7" name="Google Shape;617;p73" descr="Users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6344" y="3611678"/>
            <a:ext cx="388781" cy="388779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3"/>
          <p:cNvSpPr/>
          <p:nvPr/>
        </p:nvSpPr>
        <p:spPr>
          <a:xfrm>
            <a:off x="5397750" y="2603200"/>
            <a:ext cx="1008600" cy="1008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Google Shape;619;p73" descr="Users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07651" y="2913109"/>
            <a:ext cx="388781" cy="3887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0" name="Google Shape;620;p73"/>
          <p:cNvCxnSpPr>
            <a:stCxn id="618" idx="5"/>
            <a:endCxn id="616" idx="1"/>
          </p:cNvCxnSpPr>
          <p:nvPr/>
        </p:nvCxnSpPr>
        <p:spPr>
          <a:xfrm>
            <a:off x="6258644" y="3464094"/>
            <a:ext cx="159600" cy="159600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1" name="Google Shape;621;p73"/>
          <p:cNvCxnSpPr>
            <a:stCxn id="614" idx="5"/>
            <a:endCxn id="612" idx="1"/>
          </p:cNvCxnSpPr>
          <p:nvPr/>
        </p:nvCxnSpPr>
        <p:spPr>
          <a:xfrm>
            <a:off x="9681444" y="3526619"/>
            <a:ext cx="83400" cy="83400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2" name="Google Shape;622;p73"/>
          <p:cNvSpPr/>
          <p:nvPr/>
        </p:nvSpPr>
        <p:spPr>
          <a:xfrm rot="9002049">
            <a:off x="9395456" y="2350491"/>
            <a:ext cx="906936" cy="720250"/>
          </a:xfrm>
          <a:prstGeom prst="ellipse">
            <a:avLst/>
          </a:prstGeom>
          <a:noFill/>
          <a:ln w="19050" cap="flat" cmpd="sng">
            <a:solidFill>
              <a:srgbClr val="A0A0A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73"/>
          <p:cNvSpPr/>
          <p:nvPr/>
        </p:nvSpPr>
        <p:spPr>
          <a:xfrm>
            <a:off x="10217923" y="1852052"/>
            <a:ext cx="612300" cy="612300"/>
          </a:xfrm>
          <a:prstGeom prst="ellipse">
            <a:avLst/>
          </a:prstGeom>
          <a:solidFill>
            <a:srgbClr val="FFD4D6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Tribe</a:t>
            </a:r>
            <a:endParaRPr sz="9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4" name="Google Shape;624;p73"/>
          <p:cNvSpPr/>
          <p:nvPr/>
        </p:nvSpPr>
        <p:spPr>
          <a:xfrm>
            <a:off x="9066706" y="3739123"/>
            <a:ext cx="516300" cy="5163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rgbClr val="7F7F7F">
                <a:alpha val="4941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4275" rIns="3600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5" name="Google Shape;625;p73" descr="Users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0469" y="3802866"/>
            <a:ext cx="388781" cy="3887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6" name="Google Shape;626;p73"/>
          <p:cNvCxnSpPr>
            <a:stCxn id="614" idx="4"/>
            <a:endCxn id="624" idx="0"/>
          </p:cNvCxnSpPr>
          <p:nvPr/>
        </p:nvCxnSpPr>
        <p:spPr>
          <a:xfrm>
            <a:off x="9324850" y="3674325"/>
            <a:ext cx="0" cy="64800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7" name="Google Shape;627;p73"/>
          <p:cNvSpPr/>
          <p:nvPr/>
        </p:nvSpPr>
        <p:spPr>
          <a:xfrm>
            <a:off x="9018710" y="1282427"/>
            <a:ext cx="612300" cy="612300"/>
          </a:xfrm>
          <a:prstGeom prst="ellipse">
            <a:avLst/>
          </a:prstGeom>
          <a:solidFill>
            <a:srgbClr val="FFD4D6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Tribe</a:t>
            </a:r>
            <a:endParaRPr sz="9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28" name="Google Shape;628;p73"/>
          <p:cNvSpPr/>
          <p:nvPr/>
        </p:nvSpPr>
        <p:spPr>
          <a:xfrm>
            <a:off x="7769548" y="1812302"/>
            <a:ext cx="612300" cy="612300"/>
          </a:xfrm>
          <a:prstGeom prst="ellipse">
            <a:avLst/>
          </a:prstGeom>
          <a:solidFill>
            <a:srgbClr val="FFD4D6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9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Tribe</a:t>
            </a:r>
            <a:endParaRPr sz="9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29" name="Google Shape;629;p73"/>
          <p:cNvCxnSpPr>
            <a:stCxn id="614" idx="1"/>
            <a:endCxn id="628" idx="5"/>
          </p:cNvCxnSpPr>
          <p:nvPr/>
        </p:nvCxnSpPr>
        <p:spPr>
          <a:xfrm rot="10800000">
            <a:off x="8292056" y="2334931"/>
            <a:ext cx="676200" cy="478500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73"/>
          <p:cNvCxnSpPr>
            <a:stCxn id="614" idx="0"/>
            <a:endCxn id="627" idx="4"/>
          </p:cNvCxnSpPr>
          <p:nvPr/>
        </p:nvCxnSpPr>
        <p:spPr>
          <a:xfrm rot="10800000">
            <a:off x="9324850" y="1894725"/>
            <a:ext cx="0" cy="771000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1" name="Google Shape;631;p73"/>
          <p:cNvCxnSpPr>
            <a:stCxn id="614" idx="7"/>
            <a:endCxn id="623" idx="3"/>
          </p:cNvCxnSpPr>
          <p:nvPr/>
        </p:nvCxnSpPr>
        <p:spPr>
          <a:xfrm rot="10800000" flipH="1">
            <a:off x="9681444" y="2374831"/>
            <a:ext cx="626100" cy="438600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2" name="Google Shape;632;p73"/>
          <p:cNvSpPr txBox="1"/>
          <p:nvPr/>
        </p:nvSpPr>
        <p:spPr>
          <a:xfrm>
            <a:off x="1130900" y="4417125"/>
            <a:ext cx="2928300" cy="1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BUILD UP</a:t>
            </a:r>
            <a:endParaRPr sz="18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Typical team 3-4 people</a:t>
            </a:r>
            <a:endParaRPr sz="1200" b="1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33" name="Google Shape;633;p73" descr="Users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2956" y="2420828"/>
            <a:ext cx="388781" cy="388779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73"/>
          <p:cNvSpPr txBox="1"/>
          <p:nvPr/>
        </p:nvSpPr>
        <p:spPr>
          <a:xfrm>
            <a:off x="4475842" y="4417125"/>
            <a:ext cx="2928300" cy="1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SCALE UP</a:t>
            </a:r>
            <a:endParaRPr sz="18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Typical team around 10 people </a:t>
            </a:r>
            <a:endParaRPr sz="1200" b="1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5" name="Google Shape;635;p73"/>
          <p:cNvSpPr txBox="1"/>
          <p:nvPr/>
        </p:nvSpPr>
        <p:spPr>
          <a:xfrm>
            <a:off x="7860682" y="4412400"/>
            <a:ext cx="2928300" cy="15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SCALE OUT</a:t>
            </a:r>
            <a:endParaRPr sz="18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lang="en-GB" sz="12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 sz="1200" b="0" i="0" u="none" strike="noStrike" cap="non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Team size depends on selected  model and scale.</a:t>
            </a:r>
            <a:endParaRPr sz="12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6" name="Google Shape;636;p73"/>
          <p:cNvSpPr txBox="1"/>
          <p:nvPr/>
        </p:nvSpPr>
        <p:spPr>
          <a:xfrm>
            <a:off x="1050025" y="6168375"/>
            <a:ext cx="19935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Pure </a:t>
            </a:r>
            <a:r>
              <a:rPr lang="en-GB" sz="1200" b="1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technology</a:t>
            </a:r>
            <a:r>
              <a:rPr lang="en-GB"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focus</a:t>
            </a:r>
            <a:endParaRPr sz="1200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7" name="Google Shape;637;p73"/>
          <p:cNvSpPr txBox="1"/>
          <p:nvPr/>
        </p:nvSpPr>
        <p:spPr>
          <a:xfrm>
            <a:off x="9600550" y="6168375"/>
            <a:ext cx="19041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Transformation</a:t>
            </a:r>
            <a:r>
              <a:rPr lang="en-GB"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focus</a:t>
            </a:r>
            <a:endParaRPr sz="1200" b="0" i="0" u="none" strike="noStrike" cap="none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4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>
                <a:solidFill>
                  <a:srgbClr val="000000"/>
                </a:solidFill>
              </a:rPr>
              <a:t>WHERE IS YOUR ORGANISATION?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44" name="Google Shape;64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54350" y="1544000"/>
            <a:ext cx="5544525" cy="55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 txBox="1">
            <a:spLocks noGrp="1"/>
          </p:cNvSpPr>
          <p:nvPr>
            <p:ph type="ctrTitle"/>
          </p:nvPr>
        </p:nvSpPr>
        <p:spPr>
          <a:xfrm>
            <a:off x="744713" y="788058"/>
            <a:ext cx="112326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NORDCLOUD: </a:t>
            </a:r>
            <a:r>
              <a:rPr lang="en-GB" i="0" u="none" strike="noStrike" cap="none">
                <a:solidFill>
                  <a:srgbClr val="161632"/>
                </a:solidFill>
                <a:latin typeface="Nunito"/>
                <a:ea typeface="Nunito"/>
                <a:cs typeface="Nunito"/>
                <a:sym typeface="Nunito"/>
              </a:rPr>
              <a:t>PREMIER PARTNER</a:t>
            </a:r>
            <a:endParaRPr i="0" u="none" strike="noStrike" cap="none">
              <a:solidFill>
                <a:srgbClr val="16163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41" name="Google Shape;241;p4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324" y="2272840"/>
            <a:ext cx="1940243" cy="3031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8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1648" y="2272853"/>
            <a:ext cx="2408459" cy="1028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8"/>
          <p:cNvSpPr txBox="1"/>
          <p:nvPr/>
        </p:nvSpPr>
        <p:spPr>
          <a:xfrm>
            <a:off x="765350" y="377966"/>
            <a:ext cx="4869300" cy="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2837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FF2837"/>
                </a:solidFill>
                <a:latin typeface="Montserrat"/>
                <a:ea typeface="Montserrat"/>
                <a:cs typeface="Montserrat"/>
                <a:sym typeface="Montserrat"/>
              </a:rPr>
              <a:t>Nordcloud – Partners &amp; Recognition </a:t>
            </a:r>
            <a:endParaRPr sz="1300" b="0" i="0" u="none" strike="noStrike" cap="none">
              <a:solidFill>
                <a:srgbClr val="FF283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p48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3248" y="4402311"/>
            <a:ext cx="2408458" cy="90215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8"/>
          <p:cNvSpPr/>
          <p:nvPr/>
        </p:nvSpPr>
        <p:spPr>
          <a:xfrm rot="10800000" flipH="1">
            <a:off x="8478175" y="4560762"/>
            <a:ext cx="106500" cy="72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00517" y="1689112"/>
            <a:ext cx="3985433" cy="419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5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GB"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KEY LEARNINGS FROM 100+ ENTERPRISE TRANSFORMATIONS</a:t>
            </a:r>
            <a:endParaRPr sz="2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50" name="Google Shape;650;p75"/>
          <p:cNvSpPr txBox="1">
            <a:spLocks noGrp="1"/>
          </p:cNvSpPr>
          <p:nvPr>
            <p:ph type="body" idx="1"/>
          </p:nvPr>
        </p:nvSpPr>
        <p:spPr>
          <a:xfrm>
            <a:off x="429450" y="1751675"/>
            <a:ext cx="9995400" cy="47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7228" marR="0" lvl="1" indent="-45718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GB" sz="1800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Make strategic decisions</a:t>
            </a:r>
            <a:endParaRPr sz="1800" i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57228" marR="0" lvl="1" indent="-45718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GB" sz="1800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strong sponsors</a:t>
            </a:r>
            <a:endParaRPr sz="1800" i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57228" marR="0" lvl="1" indent="-45718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GB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Competence is key</a:t>
            </a:r>
            <a:endParaRPr sz="1800" i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57228" marR="0" lvl="1" indent="-45718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GB" sz="1800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Start small and scale</a:t>
            </a:r>
            <a:endParaRPr sz="1800" i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57228" marR="0" lvl="1" indent="-45718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GB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Consider legacy blockers &amp; mindset early</a:t>
            </a: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1" name="Google Shape;651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1250" y="1203388"/>
            <a:ext cx="3248975" cy="32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6"/>
          <p:cNvSpPr txBox="1">
            <a:spLocks noGrp="1"/>
          </p:cNvSpPr>
          <p:nvPr>
            <p:ph type="ctrTitle"/>
          </p:nvPr>
        </p:nvSpPr>
        <p:spPr>
          <a:xfrm>
            <a:off x="540000" y="720000"/>
            <a:ext cx="7200000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658" name="Google Shape;658;p76"/>
          <p:cNvSpPr txBox="1">
            <a:spLocks noGrp="1"/>
          </p:cNvSpPr>
          <p:nvPr>
            <p:ph type="subTitle" idx="1"/>
          </p:nvPr>
        </p:nvSpPr>
        <p:spPr>
          <a:xfrm>
            <a:off x="540000" y="1620000"/>
            <a:ext cx="5400000" cy="108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Let’s stay in touch - We’re at booth 5 </a:t>
            </a:r>
            <a:endParaRPr sz="1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hamin.mousavi@nordcloud.com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hamin.se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linkedin.com/in/haminm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9"/>
          <p:cNvSpPr txBox="1">
            <a:spLocks noGrp="1"/>
          </p:cNvSpPr>
          <p:nvPr>
            <p:ph type="ctrTitle"/>
          </p:nvPr>
        </p:nvSpPr>
        <p:spPr>
          <a:xfrm>
            <a:off x="733450" y="1786550"/>
            <a:ext cx="6480000" cy="25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rPr lang="en-GB"/>
              <a:t>IT-TRANSFORMATION: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rPr lang="en-GB"/>
              <a:t>CLOUD REQUIRES NEW WAYS OF WORKING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0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</a:pPr>
            <a:r>
              <a:rPr lang="en-GB" sz="2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KEY LEARNINGS FROM 100+ ENTERPRISE TRANSFORMATIONS</a:t>
            </a:r>
            <a:endParaRPr sz="2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7" name="Google Shape;257;p50"/>
          <p:cNvSpPr txBox="1">
            <a:spLocks noGrp="1"/>
          </p:cNvSpPr>
          <p:nvPr>
            <p:ph type="body" idx="1"/>
          </p:nvPr>
        </p:nvSpPr>
        <p:spPr>
          <a:xfrm>
            <a:off x="429450" y="1751675"/>
            <a:ext cx="9995400" cy="47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7228" marR="0" lvl="1" indent="-45718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GB" sz="1800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Make strategic decisions</a:t>
            </a:r>
            <a:endParaRPr sz="1800" i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57228" marR="0" lvl="1" indent="-45718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GB" sz="1800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strong sponsors</a:t>
            </a:r>
            <a:endParaRPr sz="1800" i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57228" marR="0" lvl="1" indent="-45718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GB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Competence is key</a:t>
            </a:r>
            <a:endParaRPr sz="1800" i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57228" marR="0" lvl="1" indent="-45718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GB" sz="1800" i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Start small and scale</a:t>
            </a:r>
            <a:endParaRPr sz="1800" i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57228" marR="0" lvl="1" indent="-457187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en-GB"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Consider legacy blockers &amp; mindset early</a:t>
            </a:r>
            <a:endParaRPr sz="18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1250" y="1203388"/>
            <a:ext cx="3248975" cy="32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1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HOW TO SUCCEED IN AWS</a:t>
            </a:r>
            <a:endParaRPr/>
          </a:p>
        </p:txBody>
      </p:sp>
      <p:sp>
        <p:nvSpPr>
          <p:cNvPr id="265" name="Google Shape;265;p51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GB"/>
              <a:t>Cloud Goals</a:t>
            </a:r>
            <a:endParaRPr/>
          </a:p>
        </p:txBody>
      </p:sp>
      <p:sp>
        <p:nvSpPr>
          <p:cNvPr id="266" name="Google Shape;266;p51"/>
          <p:cNvSpPr txBox="1">
            <a:spLocks noGrp="1"/>
          </p:cNvSpPr>
          <p:nvPr>
            <p:ph type="body" idx="2"/>
          </p:nvPr>
        </p:nvSpPr>
        <p:spPr>
          <a:xfrm>
            <a:off x="720000" y="1952400"/>
            <a:ext cx="9645300" cy="3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3600">
                <a:solidFill>
                  <a:srgbClr val="000000"/>
                </a:solidFill>
              </a:rPr>
              <a:t>Run IT Operations and Development so that cloud benefits are maximized</a:t>
            </a: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67" name="Google Shape;267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1863" y="3316500"/>
            <a:ext cx="3743325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2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/>
              <a:t>WHY ARE OUR CUSTOMERS USING AWS?</a:t>
            </a:r>
            <a:endParaRPr/>
          </a:p>
        </p:txBody>
      </p:sp>
      <p:sp>
        <p:nvSpPr>
          <p:cNvPr id="274" name="Google Shape;274;p52"/>
          <p:cNvSpPr txBox="1">
            <a:spLocks noGrp="1"/>
          </p:cNvSpPr>
          <p:nvPr>
            <p:ph type="body" idx="1"/>
          </p:nvPr>
        </p:nvSpPr>
        <p:spPr>
          <a:xfrm>
            <a:off x="720000" y="408320"/>
            <a:ext cx="504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0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lang="en-GB"/>
              <a:t>Why Cloud?</a:t>
            </a:r>
            <a:endParaRPr/>
          </a:p>
        </p:txBody>
      </p:sp>
      <p:sp>
        <p:nvSpPr>
          <p:cNvPr id="275" name="Google Shape;275;p52"/>
          <p:cNvSpPr txBox="1">
            <a:spLocks noGrp="1"/>
          </p:cNvSpPr>
          <p:nvPr>
            <p:ph type="body" idx="2"/>
          </p:nvPr>
        </p:nvSpPr>
        <p:spPr>
          <a:xfrm>
            <a:off x="720000" y="1952400"/>
            <a:ext cx="9645300" cy="3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Agility, DevOps and Developer </a:t>
            </a:r>
            <a:r>
              <a:rPr lang="en-GB" sz="2400" b="1"/>
              <a:t>productivity</a:t>
            </a:r>
            <a:endParaRPr sz="2400" b="1"/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IT reliability and </a:t>
            </a:r>
            <a:r>
              <a:rPr lang="en-GB" sz="2400" b="1"/>
              <a:t>performance</a:t>
            </a:r>
            <a:endParaRPr sz="2400" b="1"/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b="1"/>
              <a:t>Managed</a:t>
            </a:r>
            <a:r>
              <a:rPr lang="en-GB" sz="2400"/>
              <a:t>  platforms and services</a:t>
            </a:r>
            <a:endParaRPr sz="2400"/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Application </a:t>
            </a:r>
            <a:r>
              <a:rPr lang="en-GB" sz="2400" b="1"/>
              <a:t>modernization</a:t>
            </a:r>
            <a:endParaRPr sz="2400" b="1"/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b="1"/>
              <a:t>Global reach</a:t>
            </a:r>
            <a:r>
              <a:rPr lang="en-GB" sz="2400"/>
              <a:t> for hosting</a:t>
            </a:r>
            <a:endParaRPr sz="2400"/>
          </a:p>
          <a:p>
            <a:pPr marL="457200" lvl="0" indent="-381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Turn CapEx into OpEx and </a:t>
            </a:r>
            <a:r>
              <a:rPr lang="en-GB" sz="2400" b="1"/>
              <a:t>pay as you go</a:t>
            </a:r>
            <a:endParaRPr sz="2400" b="1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276" name="Google Shape;276;p5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3200" y="2499352"/>
            <a:ext cx="1759050" cy="185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>
                <a:solidFill>
                  <a:srgbClr val="000000"/>
                </a:solidFill>
              </a:rPr>
              <a:t>ENTERPRISE CLOUD JOURNEY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3" name="Google Shape;283;p53"/>
          <p:cNvSpPr/>
          <p:nvPr/>
        </p:nvSpPr>
        <p:spPr>
          <a:xfrm>
            <a:off x="0" y="2487975"/>
            <a:ext cx="12192000" cy="1554300"/>
          </a:xfrm>
          <a:prstGeom prst="rect">
            <a:avLst/>
          </a:prstGeom>
          <a:solidFill>
            <a:srgbClr val="F8F7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4" name="Google Shape;284;p53"/>
          <p:cNvSpPr txBox="1"/>
          <p:nvPr/>
        </p:nvSpPr>
        <p:spPr>
          <a:xfrm rot="-5400000">
            <a:off x="11186575" y="2970776"/>
            <a:ext cx="1303500" cy="6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BUSINESS</a:t>
            </a:r>
            <a:b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OUTCOMES</a:t>
            </a:r>
            <a:endParaRPr sz="1200" b="1" i="0" u="none" strike="noStrike" cap="none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5" name="Google Shape;285;p53"/>
          <p:cNvSpPr txBox="1"/>
          <p:nvPr/>
        </p:nvSpPr>
        <p:spPr>
          <a:xfrm rot="-5400000">
            <a:off x="-155425" y="2931451"/>
            <a:ext cx="1303500" cy="63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BUSINESS</a:t>
            </a:r>
            <a:b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DRIVERS</a:t>
            </a:r>
            <a:endParaRPr sz="1200" b="1" i="0" u="none" strike="noStrike" cap="none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6" name="Google Shape;286;p53"/>
          <p:cNvSpPr/>
          <p:nvPr/>
        </p:nvSpPr>
        <p:spPr>
          <a:xfrm>
            <a:off x="3234250" y="5517900"/>
            <a:ext cx="8777400" cy="5964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TRANSFORMATION IN WAY OF WORKING</a:t>
            </a:r>
            <a:endParaRPr sz="1400" b="0" i="0" u="none" strike="noStrike" cap="none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4"/>
          <p:cNvSpPr txBox="1">
            <a:spLocks noGrp="1"/>
          </p:cNvSpPr>
          <p:nvPr>
            <p:ph type="title"/>
          </p:nvPr>
        </p:nvSpPr>
        <p:spPr>
          <a:xfrm>
            <a:off x="720000" y="899999"/>
            <a:ext cx="1080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>
                <a:solidFill>
                  <a:srgbClr val="000000"/>
                </a:solidFill>
              </a:rPr>
              <a:t>ENTERPRISE CLOUD JOURNEY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3" name="Google Shape;293;p54"/>
          <p:cNvSpPr/>
          <p:nvPr/>
        </p:nvSpPr>
        <p:spPr>
          <a:xfrm>
            <a:off x="0" y="2487975"/>
            <a:ext cx="12192000" cy="1554300"/>
          </a:xfrm>
          <a:prstGeom prst="rect">
            <a:avLst/>
          </a:prstGeom>
          <a:solidFill>
            <a:srgbClr val="F8F7F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4" name="Google Shape;294;p54"/>
          <p:cNvSpPr/>
          <p:nvPr/>
        </p:nvSpPr>
        <p:spPr>
          <a:xfrm>
            <a:off x="863850" y="2596650"/>
            <a:ext cx="2217900" cy="1306200"/>
          </a:xfrm>
          <a:prstGeom prst="rect">
            <a:avLst/>
          </a:prstGeom>
          <a:solidFill>
            <a:srgbClr val="161632"/>
          </a:solidFill>
          <a:ln w="9525" cap="flat" cmpd="sng">
            <a:solidFill>
              <a:srgbClr val="16163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STRATEGY &amp; GOVERNANCE</a:t>
            </a:r>
            <a:endParaRPr sz="1400" b="0" i="0" u="none" strike="noStrike" cap="non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5" name="Google Shape;295;p54"/>
          <p:cNvSpPr txBox="1"/>
          <p:nvPr/>
        </p:nvSpPr>
        <p:spPr>
          <a:xfrm>
            <a:off x="934450" y="4042275"/>
            <a:ext cx="2217900" cy="28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Design &amp; Validate approach</a:t>
            </a:r>
            <a:endParaRPr sz="1400" b="0" i="0" u="none" strike="noStrike" cap="non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6" name="Google Shape;296;p54"/>
          <p:cNvSpPr txBox="1"/>
          <p:nvPr/>
        </p:nvSpPr>
        <p:spPr>
          <a:xfrm rot="-5400000">
            <a:off x="11186575" y="2970776"/>
            <a:ext cx="13035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BUSINESS</a:t>
            </a:r>
            <a:b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OUTCOMES</a:t>
            </a:r>
            <a:endParaRPr sz="1200" b="1" i="0" u="none" strike="noStrike" cap="none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7" name="Google Shape;297;p54"/>
          <p:cNvSpPr txBox="1"/>
          <p:nvPr/>
        </p:nvSpPr>
        <p:spPr>
          <a:xfrm rot="-5400000">
            <a:off x="-155425" y="2931451"/>
            <a:ext cx="13035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BUSINESS</a:t>
            </a:r>
            <a:b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-GB" sz="1200" b="0" i="0" u="none" strike="noStrike" cap="non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DRIVERS</a:t>
            </a:r>
            <a:endParaRPr sz="1200" b="1" i="0" u="none" strike="noStrike" cap="none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8" name="Google Shape;298;p54"/>
          <p:cNvSpPr/>
          <p:nvPr/>
        </p:nvSpPr>
        <p:spPr>
          <a:xfrm>
            <a:off x="3234250" y="5517900"/>
            <a:ext cx="8777400" cy="596400"/>
          </a:xfrm>
          <a:prstGeom prst="homePlate">
            <a:avLst>
              <a:gd name="adj" fmla="val 50000"/>
            </a:avLst>
          </a:prstGeom>
          <a:solidFill>
            <a:srgbClr val="EFEFE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TRANSFORMATION IN WAY OF WORKING</a:t>
            </a:r>
            <a:endParaRPr sz="1400" b="0" i="0" u="none" strike="noStrike" cap="none"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Nordcloud">
      <a:dk1>
        <a:srgbClr val="161632"/>
      </a:dk1>
      <a:lt1>
        <a:srgbClr val="FFFFFF"/>
      </a:lt1>
      <a:dk2>
        <a:srgbClr val="FF2837"/>
      </a:dk2>
      <a:lt2>
        <a:srgbClr val="F8F7F6"/>
      </a:lt2>
      <a:accent1>
        <a:srgbClr val="161632"/>
      </a:accent1>
      <a:accent2>
        <a:srgbClr val="FF2837"/>
      </a:accent2>
      <a:accent3>
        <a:srgbClr val="F8F7F6"/>
      </a:accent3>
      <a:accent4>
        <a:srgbClr val="F9F9F9"/>
      </a:accent4>
      <a:accent5>
        <a:srgbClr val="FFFFFF"/>
      </a:accent5>
      <a:accent6>
        <a:srgbClr val="FFFFFF"/>
      </a:accent6>
      <a:hlink>
        <a:srgbClr val="FF2837"/>
      </a:hlink>
      <a:folHlink>
        <a:srgbClr val="16163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829</Words>
  <Application>Microsoft Macintosh PowerPoint</Application>
  <PresentationFormat>Widescreen</PresentationFormat>
  <Paragraphs>266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Nunito</vt:lpstr>
      <vt:lpstr>Montserrat</vt:lpstr>
      <vt:lpstr>Quattrocento Sans</vt:lpstr>
      <vt:lpstr>Lato</vt:lpstr>
      <vt:lpstr>Roboto</vt:lpstr>
      <vt:lpstr>Montserrat Medium</vt:lpstr>
      <vt:lpstr>Calibri</vt:lpstr>
      <vt:lpstr>TITLE Slides</vt:lpstr>
      <vt:lpstr>LET THE CLOUD TRANSFORM YOUR ORGANISATION -  THE AWS EXAMPLE</vt:lpstr>
      <vt:lpstr>QUICK INTRO</vt:lpstr>
      <vt:lpstr>NORDCLOUD: PREMIER PARTNER</vt:lpstr>
      <vt:lpstr>IT-TRANSFORMATION: CLOUD REQUIRES NEW WAYS OF WORKING</vt:lpstr>
      <vt:lpstr>KEY LEARNINGS FROM 100+ ENTERPRISE TRANSFORMATIONS</vt:lpstr>
      <vt:lpstr>HOW TO SUCCEED IN AWS</vt:lpstr>
      <vt:lpstr>WHY ARE OUR CUSTOMERS USING AWS?</vt:lpstr>
      <vt:lpstr>ENTERPRISE CLOUD JOURNEY</vt:lpstr>
      <vt:lpstr>ENTERPRISE CLOUD JOURNEY</vt:lpstr>
      <vt:lpstr>ENTERPRISE CLOUD JOURNEY</vt:lpstr>
      <vt:lpstr>ENTERPRISE CLOUD JOURNEY</vt:lpstr>
      <vt:lpstr>EXAMPLE: IMPACT OF INFRASTRUCTURE AS CODE </vt:lpstr>
      <vt:lpstr>TIME TO MARKET WITH LEGACY</vt:lpstr>
      <vt:lpstr>CHANGE PROCESS: LEGACY</vt:lpstr>
      <vt:lpstr>TIME TO MARKET WITH AWS</vt:lpstr>
      <vt:lpstr>CHANGE PROCESS: CLOUD</vt:lpstr>
      <vt:lpstr>CHANGE ON PERSONAL LEVEL: DBA TIME SPENT</vt:lpstr>
      <vt:lpstr>YOUR IT-ORGANISATION MAPS INTO AWS CLOUD SERVICES</vt:lpstr>
      <vt:lpstr>AWS SERVICES</vt:lpstr>
      <vt:lpstr>CLOUD SHARED SECURITY MODEL</vt:lpstr>
      <vt:lpstr>CLOUD NATIVE GOVERNANCE</vt:lpstr>
      <vt:lpstr>AWS IS API DRIVEN</vt:lpstr>
      <vt:lpstr>AUTHENTICATION LAYERS</vt:lpstr>
      <vt:lpstr>TYPICAL AWS ACCOUNT STRUCTURE</vt:lpstr>
      <vt:lpstr>AUDIT DATA FLOW</vt:lpstr>
      <vt:lpstr>REFOCUSING THE IT ORGANISATION</vt:lpstr>
      <vt:lpstr>BUILD UP: CLOUD AND PROJECT GOVERNANCE</vt:lpstr>
      <vt:lpstr>Evolution of Cloud Competence Center</vt:lpstr>
      <vt:lpstr>WHERE IS YOUR ORGANISATION?</vt:lpstr>
      <vt:lpstr>KEY LEARNINGS FROM 100+ ENTERPRISE TRANSFORMATIONS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 THE CLOUD TRANSFORM YOUR ORGANISATION -  THE AWS EXAMPLE</dc:title>
  <cp:lastModifiedBy>Hamin Mousavi</cp:lastModifiedBy>
  <cp:revision>3</cp:revision>
  <dcterms:modified xsi:type="dcterms:W3CDTF">2020-02-24T12:00:11Z</dcterms:modified>
</cp:coreProperties>
</file>